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56" r:id="rId5"/>
    <p:sldId id="288" r:id="rId6"/>
    <p:sldId id="287" r:id="rId7"/>
    <p:sldId id="289" r:id="rId8"/>
    <p:sldId id="290" r:id="rId9"/>
    <p:sldId id="291" r:id="rId10"/>
    <p:sldId id="298" r:id="rId11"/>
    <p:sldId id="292" r:id="rId12"/>
    <p:sldId id="293" r:id="rId13"/>
    <p:sldId id="294" r:id="rId14"/>
    <p:sldId id="295" r:id="rId15"/>
    <p:sldId id="268" r:id="rId16"/>
    <p:sldId id="296" r:id="rId17"/>
    <p:sldId id="297" r:id="rId18"/>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86"/>
    <a:srgbClr val="009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04219-9641-FEE6-1C94-8D611AF44F70}" v="12" dt="2024-02-13T15:37:34.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B39718F9-AA02-4FB6-870F-689F16A30779}" type="datetimeFigureOut">
              <a:t>2/21/2024</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7BCC40FD-863C-423F-A27F-B82639123B1A}" type="slidenum">
              <a:t>‹#›</a:t>
            </a:fld>
            <a:endParaRPr lang="en-US"/>
          </a:p>
        </p:txBody>
      </p:sp>
    </p:spTree>
    <p:extLst>
      <p:ext uri="{BB962C8B-B14F-4D97-AF65-F5344CB8AC3E}">
        <p14:creationId xmlns:p14="http://schemas.microsoft.com/office/powerpoint/2010/main" val="3177545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URL: https://player.vimeo.com/external/372311827.hd.mp4?s=123d85871c478ae56caebd12cc6da83ac9a9d976&amp;oauth2_token_id=57447761</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15AF3-02BF-89F5-62DB-142F90D8D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89395-F62F-3536-3E5F-2C233D9A9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BC1BC-D8EB-9D55-27EC-8CCBA06FE8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A58E1B-C55B-F6F1-1173-0F1BCB356147}"/>
              </a:ext>
            </a:extLst>
          </p:cNvPr>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3554278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8F917-D1F9-B5E7-86BE-587BC787F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67C2B-2F7E-5410-8243-94FB50881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94973-0745-566F-D643-B2B2FCE5D4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4E9500-36BA-E897-1C8F-7D7445343804}"/>
              </a:ext>
            </a:extLst>
          </p:cNvPr>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731203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up by asking students:</a:t>
            </a:r>
          </a:p>
          <a:p>
            <a:pPr marL="171450" indent="-171450">
              <a:buFont typeface="Arial"/>
              <a:buChar char="•"/>
            </a:pPr>
            <a:r>
              <a:rPr lang="en-US"/>
              <a:t>What stereotypical character does Samuel Jackson play?</a:t>
            </a:r>
            <a:endParaRPr lang="en-US">
              <a:ea typeface="Calibri"/>
              <a:cs typeface="Calibri"/>
            </a:endParaRPr>
          </a:p>
          <a:p>
            <a:pPr marL="171450" indent="-171450">
              <a:buFont typeface="Arial"/>
              <a:buChar char="•"/>
            </a:pPr>
            <a:r>
              <a:rPr lang="en-US"/>
              <a:t>Why is he so appalled with a Black person staying in the “Big House?”</a:t>
            </a:r>
            <a:endParaRPr lang="en-US">
              <a:ea typeface="Calibri"/>
              <a:cs typeface="Calibri"/>
            </a:endParaRPr>
          </a:p>
          <a:p>
            <a:pPr marL="171450" indent="-171450">
              <a:buFont typeface="Arial"/>
              <a:buChar char="•"/>
            </a:pPr>
            <a:r>
              <a:rPr lang="en-US"/>
              <a:t>Were all people who worked in the house lighter skinned?</a:t>
            </a:r>
            <a:endParaRPr lang="en-US">
              <a:ea typeface="Calibri"/>
              <a:cs typeface="Calibri"/>
            </a:endParaRPr>
          </a:p>
          <a:p>
            <a:pPr marL="171450" indent="-171450">
              <a:buFont typeface="Arial"/>
              <a:buChar char="•"/>
            </a:pPr>
            <a:r>
              <a:rPr lang="en-US"/>
              <a:t>Why do you think these stereotypes exist?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1DC36-B6A9-B807-4E5D-BAE5AA38A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CF987-C33F-C2ED-712A-1AB8B005E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3075F-186F-16A6-2229-8984AC2DA0C1}"/>
              </a:ext>
            </a:extLst>
          </p:cNvPr>
          <p:cNvSpPr>
            <a:spLocks noGrp="1"/>
          </p:cNvSpPr>
          <p:nvPr>
            <p:ph type="body" idx="1"/>
          </p:nvPr>
        </p:nvSpPr>
        <p:spPr/>
        <p:txBody>
          <a:bodyPr/>
          <a:lstStyle/>
          <a:p>
            <a:pPr marL="171450" indent="-171450">
              <a:buFont typeface="Arial"/>
              <a:buChar char="•"/>
            </a:pPr>
            <a:r>
              <a:rPr lang="en-US"/>
              <a:t>Follow up by asking students:</a:t>
            </a:r>
          </a:p>
          <a:p>
            <a:r>
              <a:rPr lang="en-US"/>
              <a:t>Follow Up Discussion Questions:</a:t>
            </a:r>
            <a:endParaRPr lang="en-US">
              <a:ea typeface="Calibri"/>
              <a:cs typeface="Calibri"/>
            </a:endParaRPr>
          </a:p>
          <a:p>
            <a:pPr marL="171450" indent="-171450">
              <a:buFont typeface="Arial"/>
              <a:buChar char="•"/>
            </a:pPr>
            <a:r>
              <a:rPr lang="en-US"/>
              <a:t>What does Malcolm X say that the field negro wants to happen to master and his house?</a:t>
            </a:r>
            <a:endParaRPr lang="en-US">
              <a:ea typeface="Calibri"/>
              <a:cs typeface="Calibri"/>
            </a:endParaRPr>
          </a:p>
          <a:p>
            <a:pPr marL="171450" indent="-171450">
              <a:buFont typeface="Arial"/>
              <a:buChar char="•"/>
            </a:pPr>
            <a:r>
              <a:rPr lang="en-US"/>
              <a:t>What does Malcolm X say that the house negro wants to happen to the master and his house?</a:t>
            </a:r>
            <a:endParaRPr lang="en-US">
              <a:ea typeface="Calibri"/>
              <a:cs typeface="Calibri"/>
            </a:endParaRPr>
          </a:p>
          <a:p>
            <a:r>
              <a:rPr lang="en-US" i="1"/>
              <a:t> Optional</a:t>
            </a:r>
            <a:r>
              <a:rPr lang="en-US"/>
              <a:t> - have students read the speech rather than watch the video</a:t>
            </a:r>
            <a:endParaRPr lang="en-US">
              <a:ea typeface="Calibri"/>
              <a:cs typeface="Calibri"/>
            </a:endParaRPr>
          </a:p>
          <a:p>
            <a:br>
              <a:rPr lang="en-US"/>
            </a:br>
            <a:endParaRPr lang="en-US"/>
          </a:p>
        </p:txBody>
      </p:sp>
      <p:sp>
        <p:nvSpPr>
          <p:cNvPr id="4" name="Slide Number Placeholder 3">
            <a:extLst>
              <a:ext uri="{FF2B5EF4-FFF2-40B4-BE49-F238E27FC236}">
                <a16:creationId xmlns:a16="http://schemas.microsoft.com/office/drawing/2014/main" id="{1476A6DE-B3A3-F04C-49CC-1DBCB0990EC4}"/>
              </a:ext>
            </a:extLst>
          </p:cNvPr>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3774455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BE6A-2B1F-5766-2A73-AF3F6F1C6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C3239-7085-154E-24FC-0AF179EDA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55172-3512-5E07-1DE5-1F3DD0326A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CA3639-F040-3536-EDB0-A4C285B60B05}"/>
              </a:ext>
            </a:extLst>
          </p:cNvPr>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99706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CF9FC-037E-77DD-1E1A-15C8DA05D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3AD51-12E6-497D-1AD6-24C5BE707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223DC-4768-F996-66D8-910467FC41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BDC8AD-64C7-D6C9-AA19-0FFCB7FA9D83}"/>
              </a:ext>
            </a:extLst>
          </p:cNvPr>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9842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Students about the importance of language. It is important to point out that some historians prefer the use of the word labor camp to highlight forced work on the location. A balance for this is using the words "house work" and "field work" as opposed to "field slave" and "house slave."</a:t>
            </a:r>
          </a:p>
          <a:p>
            <a:br>
              <a:rPr lang="en-US"/>
            </a:br>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3015384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to review as a recap of the process of enslavement</a:t>
            </a:r>
          </a:p>
        </p:txBody>
      </p:sp>
      <p:sp>
        <p:nvSpPr>
          <p:cNvPr id="4" name="Slide Number Placeholder 3"/>
          <p:cNvSpPr>
            <a:spLocks noGrp="1"/>
          </p:cNvSpPr>
          <p:nvPr>
            <p:ph type="sldNum" sz="quarter" idx="5"/>
          </p:nvPr>
        </p:nvSpPr>
        <p:spPr/>
        <p:txBody>
          <a:bodyPr/>
          <a:lstStyle/>
          <a:p>
            <a:fld id="{7BCC40FD-863C-423F-A27F-B82639123B1A}" type="slidenum">
              <a:rPr lang="en-US"/>
              <a:t>4</a:t>
            </a:fld>
            <a:endParaRPr lang="en-US"/>
          </a:p>
        </p:txBody>
      </p:sp>
    </p:spTree>
    <p:extLst>
      <p:ext uri="{BB962C8B-B14F-4D97-AF65-F5344CB8AC3E}">
        <p14:creationId xmlns:p14="http://schemas.microsoft.com/office/powerpoint/2010/main" val="5644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4C07-22AF-4FCD-AC92-E375B6732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73411-16FB-D8BC-B2B3-BBC34A861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9BDDD-7695-A972-8288-BA21D92E9B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BFECD2-299F-F963-C4BE-6ACAD6701D92}"/>
              </a:ext>
            </a:extLst>
          </p:cNvPr>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415026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C9A33-21B9-4400-A5AC-8305212DB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5E568-3FC5-6445-944A-03FCBD71B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0EBAE-7AED-F276-2317-54263FA4F8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D45B3C-E769-4A5F-DCA1-A0339D1D31E1}"/>
              </a:ext>
            </a:extLst>
          </p:cNvPr>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229819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D283-2BC9-ED28-329B-6D627440D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4C417-295F-C7F7-3CB2-2782894EB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90C8C-DC38-AFB1-865F-B44A374687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24BAA8-A4B7-3D83-69E1-BDC755DA528C}"/>
              </a:ext>
            </a:extLst>
          </p:cNvPr>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68005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E70B-EE4F-89F0-E881-B59A12296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422D9-B1D3-87EE-2B30-B05998BC7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90262-0A10-E584-974D-E6B62DB78F69}"/>
              </a:ext>
            </a:extLst>
          </p:cNvPr>
          <p:cNvSpPr>
            <a:spLocks noGrp="1"/>
          </p:cNvSpPr>
          <p:nvPr>
            <p:ph type="body" idx="1"/>
          </p:nvPr>
        </p:nvSpPr>
        <p:spPr/>
        <p:txBody>
          <a:bodyPr/>
          <a:lstStyle/>
          <a:p>
            <a:r>
              <a:rPr lang="en-US"/>
              <a:t>Teachers get 2 min</a:t>
            </a:r>
          </a:p>
        </p:txBody>
      </p:sp>
      <p:sp>
        <p:nvSpPr>
          <p:cNvPr id="4" name="Slide Number Placeholder 3">
            <a:extLst>
              <a:ext uri="{FF2B5EF4-FFF2-40B4-BE49-F238E27FC236}">
                <a16:creationId xmlns:a16="http://schemas.microsoft.com/office/drawing/2014/main" id="{F77A9951-27D8-6A8B-C76B-B5DE77CFE155}"/>
              </a:ext>
            </a:extLst>
          </p:cNvPr>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36164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30595-7E1C-7D12-834A-7D4A85CEE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E160F-A564-49F8-2A29-4981BD308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6305D-0A93-01D2-A20A-EF16E9E188B5}"/>
              </a:ext>
            </a:extLst>
          </p:cNvPr>
          <p:cNvSpPr>
            <a:spLocks noGrp="1"/>
          </p:cNvSpPr>
          <p:nvPr>
            <p:ph type="body" idx="1"/>
          </p:nvPr>
        </p:nvSpPr>
        <p:spPr/>
        <p:txBody>
          <a:bodyPr/>
          <a:lstStyle/>
          <a:p>
            <a:r>
              <a:rPr lang="en-US"/>
              <a:t>Teachers get 2 min</a:t>
            </a:r>
          </a:p>
        </p:txBody>
      </p:sp>
      <p:sp>
        <p:nvSpPr>
          <p:cNvPr id="4" name="Slide Number Placeholder 3">
            <a:extLst>
              <a:ext uri="{FF2B5EF4-FFF2-40B4-BE49-F238E27FC236}">
                <a16:creationId xmlns:a16="http://schemas.microsoft.com/office/drawing/2014/main" id="{B0CCAC5C-E5C4-233D-5B1D-C8EAAB6F9AD7}"/>
              </a:ext>
            </a:extLst>
          </p:cNvPr>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265637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VPTVF3r2yB8?feature=oembed" TargetMode="Externa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hyperlink" Target="https://www.youtube.com/watch?time_continue=1&amp;v=VPTVF3r2yB8&amp;embeds_referring_euri=https%3A%2F%2Fusc-powerpoint.officeapps.live.com%2F&amp;source_ve_path=Mjg2NjY&amp;feature=emb_logo"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jf7rsCAfQCo?feature=oembed" TargetMode="Externa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hyperlink" Target="https://www.youtube.com/watch?v=jf7rsCAfQCo&amp;t=1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4" name="Object 3"/>
          <p:cNvSpPr/>
          <p:nvPr/>
        </p:nvSpPr>
        <p:spPr>
          <a:xfrm>
            <a:off x="2604250" y="5318297"/>
            <a:ext cx="6979530" cy="321760"/>
          </a:xfrm>
          <a:prstGeom prst="rect">
            <a:avLst/>
          </a:prstGeom>
          <a:noFill/>
        </p:spPr>
        <p:txBody>
          <a:bodyPr wrap="square" lIns="0" tIns="0" rIns="0" bIns="0" rtlCol="0" anchor="t"/>
          <a:lstStyle/>
          <a:p>
            <a:pPr algn="ctr">
              <a:lnSpc>
                <a:spcPts val="2534"/>
              </a:lnSpc>
              <a:spcBef>
                <a:spcPts val="2218"/>
              </a:spcBef>
            </a:pPr>
            <a:r>
              <a:rPr lang="en-US" sz="3600" dirty="0">
                <a:solidFill>
                  <a:srgbClr val="0093B2"/>
                </a:solidFill>
                <a:ea typeface="+mn-lt"/>
                <a:cs typeface="+mn-lt"/>
              </a:rPr>
              <a:t>Fieldwork vs. Housework Lesson</a:t>
            </a:r>
          </a:p>
          <a:p>
            <a:pPr algn="ctr">
              <a:lnSpc>
                <a:spcPts val="2534"/>
              </a:lnSpc>
              <a:spcBef>
                <a:spcPts val="2218"/>
              </a:spcBef>
            </a:pPr>
            <a:r>
              <a:rPr lang="en-US" sz="3600" dirty="0">
                <a:solidFill>
                  <a:srgbClr val="0093B2"/>
                </a:solidFill>
                <a:ea typeface="+mn-lt"/>
                <a:cs typeface="+mn-lt"/>
              </a:rPr>
              <a:t>Author: Abigail Henry</a:t>
            </a:r>
          </a:p>
        </p:txBody>
      </p:sp>
      <p:pic>
        <p:nvPicPr>
          <p:cNvPr id="5" name="Object 4" descr="Book open on a deck with a blackboard in the background"/>
          <p:cNvPicPr>
            <a:picLocks noChangeAspect="1"/>
          </p:cNvPicPr>
          <p:nvPr/>
        </p:nvPicPr>
        <p:blipFill rotWithShape="1">
          <a:blip r:embed="rId3"/>
          <a:srcRect t="51172" r="-87" b="3255"/>
          <a:stretch/>
        </p:blipFill>
        <p:spPr>
          <a:xfrm>
            <a:off x="0" y="0"/>
            <a:ext cx="12199544" cy="3708124"/>
          </a:xfrm>
          <a:prstGeom prst="rect">
            <a:avLst/>
          </a:prstGeom>
        </p:spPr>
      </p:pic>
      <p:pic>
        <p:nvPicPr>
          <p:cNvPr id="6" name="Object 5" descr="preencoded.png"/>
          <p:cNvPicPr>
            <a:picLocks noChangeAspect="1"/>
          </p:cNvPicPr>
          <p:nvPr/>
        </p:nvPicPr>
        <p:blipFill>
          <a:blip r:embed="rId4"/>
          <a:srcRect/>
          <a:stretch/>
        </p:blipFill>
        <p:spPr>
          <a:xfrm>
            <a:off x="1974821" y="4059609"/>
            <a:ext cx="8234759" cy="7220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0997F94C-EEF9-84BC-226D-706EE11B9B9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D7C184A-4DFD-64AB-1542-D074940A22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8E33FD7-EB65-1162-1F08-02D07C4CE8F6}"/>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837A0DA7-981D-9FC2-FCCE-18CFB2C404D9}"/>
              </a:ext>
            </a:extLst>
          </p:cNvPr>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rPr>
              <a:t>Turn and Talk</a:t>
            </a:r>
            <a:endParaRPr lang="en-US">
              <a:solidFill>
                <a:schemeClr val="bg1"/>
              </a:solidFill>
            </a:endParaRPr>
          </a:p>
        </p:txBody>
      </p:sp>
      <p:sp>
        <p:nvSpPr>
          <p:cNvPr id="8" name="Rectangle 7">
            <a:extLst>
              <a:ext uri="{FF2B5EF4-FFF2-40B4-BE49-F238E27FC236}">
                <a16:creationId xmlns:a16="http://schemas.microsoft.com/office/drawing/2014/main" id="{8E257EE2-7B29-7CD9-20DD-47ADD66AF0CC}"/>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a:extLst>
              <a:ext uri="{FF2B5EF4-FFF2-40B4-BE49-F238E27FC236}">
                <a16:creationId xmlns:a16="http://schemas.microsoft.com/office/drawing/2014/main" id="{553A7162-7DF2-33EA-26F7-D11BD3C91874}"/>
              </a:ext>
            </a:extLst>
          </p:cNvPr>
          <p:cNvSpPr/>
          <p:nvPr/>
        </p:nvSpPr>
        <p:spPr>
          <a:xfrm>
            <a:off x="389242" y="2347738"/>
            <a:ext cx="10845122" cy="3704981"/>
          </a:xfrm>
          <a:prstGeom prst="rect">
            <a:avLst/>
          </a:prstGeom>
          <a:noFill/>
        </p:spPr>
        <p:txBody>
          <a:bodyPr wrap="square" lIns="0" tIns="0" rIns="0" bIns="0" rtlCol="0" anchor="t"/>
          <a:lstStyle/>
          <a:p>
            <a:pPr marL="457200" indent="-457200">
              <a:buFont typeface="Arial"/>
              <a:buChar char="•"/>
            </a:pPr>
            <a:r>
              <a:rPr lang="en-US" sz="2400" dirty="0">
                <a:solidFill>
                  <a:schemeClr val="bg1"/>
                </a:solidFill>
                <a:ea typeface="+mn-lt"/>
                <a:cs typeface="+mn-lt"/>
              </a:rPr>
              <a:t>How might someone who worked inside the house help someone who worked in the field? </a:t>
            </a:r>
            <a:endParaRPr lang="en-US">
              <a:solidFill>
                <a:schemeClr val="bg1"/>
              </a:solidFill>
              <a:ea typeface="+mn-lt"/>
              <a:cs typeface="+mn-lt"/>
            </a:endParaRPr>
          </a:p>
          <a:p>
            <a:pPr marL="457200" indent="-457200">
              <a:buFont typeface="Arial"/>
              <a:buChar char="•"/>
            </a:pPr>
            <a:endParaRPr lang="en-US" sz="2400">
              <a:solidFill>
                <a:schemeClr val="bg1"/>
              </a:solidFill>
              <a:ea typeface="+mn-lt"/>
              <a:cs typeface="+mn-lt"/>
            </a:endParaRPr>
          </a:p>
          <a:p>
            <a:pPr marL="457200" indent="-457200">
              <a:buFont typeface="Arial"/>
              <a:buChar char="•"/>
            </a:pPr>
            <a:r>
              <a:rPr lang="en-US" sz="2400" dirty="0">
                <a:solidFill>
                  <a:schemeClr val="bg1"/>
                </a:solidFill>
                <a:ea typeface="+mn-lt"/>
                <a:cs typeface="+mn-lt"/>
              </a:rPr>
              <a:t>How might someone who worked in the field help someone who worked in the house?</a:t>
            </a:r>
            <a:endParaRPr lang="en-US">
              <a:solidFill>
                <a:schemeClr val="bg1"/>
              </a:solidFill>
              <a:ea typeface="+mn-lt"/>
              <a:cs typeface="+mn-lt"/>
            </a:endParaRPr>
          </a:p>
          <a:p>
            <a:pPr marL="457200" indent="-457200">
              <a:buFont typeface="Arial"/>
              <a:buChar char="•"/>
            </a:pPr>
            <a:endParaRPr lang="en-US" sz="2400">
              <a:solidFill>
                <a:schemeClr val="bg1"/>
              </a:solidFill>
              <a:cs typeface="Arial"/>
            </a:endParaRPr>
          </a:p>
          <a:p>
            <a:pPr marL="457200" indent="-457200">
              <a:buFont typeface="Arial"/>
              <a:buChar char="•"/>
            </a:pPr>
            <a:r>
              <a:rPr lang="en-US" sz="2400" dirty="0">
                <a:solidFill>
                  <a:schemeClr val="bg1"/>
                </a:solidFill>
                <a:cs typeface="Arial"/>
              </a:rPr>
              <a:t>Why do you think there is so much focus on the division between fieldwork and housework?</a:t>
            </a:r>
          </a:p>
          <a:p>
            <a:pPr marL="457200" indent="-457200">
              <a:buFont typeface="Arial"/>
              <a:buChar char="•"/>
            </a:pPr>
            <a:endParaRPr lang="en-US" sz="2400">
              <a:solidFill>
                <a:schemeClr val="bg1"/>
              </a:solidFill>
              <a:cs typeface="Arial"/>
            </a:endParaRPr>
          </a:p>
          <a:p>
            <a:pPr marL="457200" indent="-457200">
              <a:buFont typeface="Arial"/>
              <a:buChar char="•"/>
            </a:pPr>
            <a:r>
              <a:rPr lang="en-US" sz="2400" dirty="0">
                <a:solidFill>
                  <a:schemeClr val="bg1"/>
                </a:solidFill>
                <a:cs typeface="Arial"/>
              </a:rPr>
              <a:t>What stereotypes exist about who stayed in the “Big House?”</a:t>
            </a:r>
          </a:p>
        </p:txBody>
      </p:sp>
    </p:spTree>
    <p:extLst>
      <p:ext uri="{BB962C8B-B14F-4D97-AF65-F5344CB8AC3E}">
        <p14:creationId xmlns:p14="http://schemas.microsoft.com/office/powerpoint/2010/main" val="221338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1297CDE8-24B2-9D4A-B64F-52EB921071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552938D-AB16-4644-E39E-75C8CBC218F5}"/>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8AF18FFB-4ED0-81B4-A32A-A843A0B008B7}"/>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12A64373-2411-01B6-CDD1-82C21D612451}"/>
              </a:ext>
            </a:extLst>
          </p:cNvPr>
          <p:cNvSpPr/>
          <p:nvPr/>
        </p:nvSpPr>
        <p:spPr>
          <a:xfrm>
            <a:off x="387640" y="510216"/>
            <a:ext cx="12188952" cy="428890"/>
          </a:xfrm>
          <a:prstGeom prst="rect">
            <a:avLst/>
          </a:prstGeom>
          <a:noFill/>
        </p:spPr>
        <p:txBody>
          <a:bodyPr wrap="square" lIns="0" tIns="0" rIns="0" bIns="0" rtlCol="0" anchor="t"/>
          <a:lstStyle/>
          <a:p>
            <a:r>
              <a:rPr lang="en-US" sz="4000">
                <a:solidFill>
                  <a:schemeClr val="bg1"/>
                </a:solidFill>
                <a:ea typeface="+mn-lt"/>
                <a:cs typeface="+mn-lt"/>
              </a:rPr>
              <a:t>Problematize Myths, Assumptions, and Stereotypes</a:t>
            </a:r>
            <a:endParaRPr lang="en-US" sz="4000">
              <a:solidFill>
                <a:schemeClr val="bg1"/>
              </a:solidFill>
              <a:cs typeface="Arial"/>
            </a:endParaRPr>
          </a:p>
          <a:p>
            <a:pPr>
              <a:lnSpc>
                <a:spcPts val="3378"/>
              </a:lnSpc>
            </a:pPr>
            <a:endParaRPr lang="en-US" sz="400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A71AF68C-7E88-E0B4-4248-88C4FB41ACA2}"/>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a:extLst>
              <a:ext uri="{FF2B5EF4-FFF2-40B4-BE49-F238E27FC236}">
                <a16:creationId xmlns:a16="http://schemas.microsoft.com/office/drawing/2014/main" id="{01CBDC53-AFF1-5168-8892-5EEA26EB7BCA}"/>
              </a:ext>
            </a:extLst>
          </p:cNvPr>
          <p:cNvSpPr/>
          <p:nvPr/>
        </p:nvSpPr>
        <p:spPr>
          <a:xfrm>
            <a:off x="389242" y="2347738"/>
            <a:ext cx="10845122" cy="3704981"/>
          </a:xfrm>
          <a:prstGeom prst="rect">
            <a:avLst/>
          </a:prstGeom>
          <a:noFill/>
        </p:spPr>
        <p:txBody>
          <a:bodyPr wrap="square" lIns="0" tIns="0" rIns="0" bIns="0" rtlCol="0" anchor="t"/>
          <a:lstStyle/>
          <a:p>
            <a:pPr>
              <a:lnSpc>
                <a:spcPct val="150000"/>
              </a:lnSpc>
            </a:pPr>
            <a:r>
              <a:rPr lang="en-US" sz="2400" dirty="0">
                <a:solidFill>
                  <a:schemeClr val="bg1"/>
                </a:solidFill>
                <a:ea typeface="+mn-lt"/>
                <a:cs typeface="+mn-lt"/>
              </a:rPr>
              <a:t>We are going to use video clips to discuss:</a:t>
            </a:r>
            <a:endParaRPr lang="en-US">
              <a:solidFill>
                <a:schemeClr val="bg1"/>
              </a:solidFill>
              <a:ea typeface="+mn-lt"/>
              <a:cs typeface="+mn-lt"/>
            </a:endParaRPr>
          </a:p>
          <a:p>
            <a:pPr marL="342900" indent="-342900">
              <a:lnSpc>
                <a:spcPct val="150000"/>
              </a:lnSpc>
              <a:buFont typeface="Arial"/>
              <a:buChar char="•"/>
            </a:pPr>
            <a:r>
              <a:rPr lang="en-US" sz="2400" dirty="0">
                <a:solidFill>
                  <a:schemeClr val="bg1"/>
                </a:solidFill>
                <a:ea typeface="+mn-lt"/>
                <a:cs typeface="+mn-lt"/>
              </a:rPr>
              <a:t>What are additional stereotypes do you notice?</a:t>
            </a:r>
            <a:endParaRPr lang="en-US">
              <a:solidFill>
                <a:schemeClr val="bg1"/>
              </a:solidFill>
              <a:cs typeface="Arial"/>
            </a:endParaRPr>
          </a:p>
          <a:p>
            <a:pPr marL="342900" indent="-342900">
              <a:buFont typeface="Arial"/>
              <a:buChar char="•"/>
            </a:pPr>
            <a:r>
              <a:rPr lang="en-US" sz="2400" dirty="0">
                <a:solidFill>
                  <a:schemeClr val="bg1"/>
                </a:solidFill>
                <a:ea typeface="+mn-lt"/>
                <a:cs typeface="+mn-lt"/>
              </a:rPr>
              <a:t>What are some aspects of plantation life, or life in a labor camp, that complicate the relationship between the enslaved and their enslaver?</a:t>
            </a:r>
            <a:endParaRPr lang="en-US" dirty="0">
              <a:solidFill>
                <a:schemeClr val="bg1"/>
              </a:solidFill>
              <a:cs typeface="Arial"/>
            </a:endParaRPr>
          </a:p>
          <a:p>
            <a:endParaRPr lang="en-US" sz="2400">
              <a:solidFill>
                <a:schemeClr val="bg1"/>
              </a:solidFill>
              <a:cs typeface="Arial"/>
            </a:endParaRPr>
          </a:p>
          <a:p>
            <a:pPr marL="457200" indent="-457200">
              <a:buFont typeface="Arial"/>
              <a:buChar char="•"/>
            </a:pPr>
            <a:endParaRPr lang="en-US" sz="2400">
              <a:solidFill>
                <a:schemeClr val="bg1"/>
              </a:solidFill>
              <a:cs typeface="Arial"/>
            </a:endParaRPr>
          </a:p>
        </p:txBody>
      </p:sp>
    </p:spTree>
    <p:extLst>
      <p:ext uri="{BB962C8B-B14F-4D97-AF65-F5344CB8AC3E}">
        <p14:creationId xmlns:p14="http://schemas.microsoft.com/office/powerpoint/2010/main" val="90393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bg>
      <p:bgPr>
        <a:solidFill>
          <a:srgbClr val="0093B2"/>
        </a:solidFill>
        <a:effectLst/>
      </p:bgPr>
    </p:bg>
    <p:spTree>
      <p:nvGrpSpPr>
        <p:cNvPr id="1" name=""/>
        <p:cNvGrpSpPr/>
        <p:nvPr/>
      </p:nvGrpSpPr>
      <p:grpSpPr>
        <a:xfrm>
          <a:off x="0" y="0"/>
          <a:ext cx="0" cy="0"/>
          <a:chOff x="0" y="0"/>
          <a:chExt cx="0" cy="0"/>
        </a:xfrm>
      </p:grpSpPr>
      <p:sp>
        <p:nvSpPr>
          <p:cNvPr id="2" name="Object 1"/>
          <p:cNvSpPr/>
          <p:nvPr/>
        </p:nvSpPr>
        <p:spPr>
          <a:xfrm>
            <a:off x="432588" y="473345"/>
            <a:ext cx="12188952" cy="428890"/>
          </a:xfrm>
          <a:prstGeom prst="rect">
            <a:avLst/>
          </a:prstGeom>
          <a:noFill/>
        </p:spPr>
        <p:txBody>
          <a:bodyPr wrap="square" lIns="0" tIns="0" rIns="0" bIns="0" rtlCol="0" anchor="t"/>
          <a:lstStyle/>
          <a:p>
            <a:pPr>
              <a:lnSpc>
                <a:spcPts val="3378"/>
              </a:lnSpc>
            </a:pPr>
            <a:r>
              <a:rPr lang="en-US" sz="4800" dirty="0">
                <a:solidFill>
                  <a:schemeClr val="bg1"/>
                </a:solidFill>
                <a:latin typeface="Calibri"/>
                <a:ea typeface="Darker Grotesque"/>
                <a:hlinkClick r:id="rId4">
                  <a:extLst>
                    <a:ext uri="{A12FA001-AC4F-418D-AE19-62706E023703}">
                      <ahyp:hlinkClr xmlns:ahyp="http://schemas.microsoft.com/office/drawing/2018/hyperlinkcolor" val="tx"/>
                    </a:ext>
                  </a:extLst>
                </a:hlinkClick>
              </a:rPr>
              <a:t>Django Unchained</a:t>
            </a:r>
            <a:endParaRPr lang="en-US">
              <a:solidFill>
                <a:schemeClr val="bg1"/>
              </a:solidFill>
              <a:cs typeface="Arial"/>
            </a:endParaRPr>
          </a:p>
        </p:txBody>
      </p:sp>
      <p:pic>
        <p:nvPicPr>
          <p:cNvPr id="6" name="Object 5" descr="preencoded.png"/>
          <p:cNvPicPr>
            <a:picLocks noChangeAspect="1"/>
          </p:cNvPicPr>
          <p:nvPr/>
        </p:nvPicPr>
        <p:blipFill>
          <a:blip r:embed="rId5"/>
          <a:stretch>
            <a:fillRect/>
          </a:stretch>
        </p:blipFill>
        <p:spPr>
          <a:xfrm>
            <a:off x="11384291" y="6051624"/>
            <a:ext cx="604686" cy="604686"/>
          </a:xfrm>
          <a:prstGeom prst="rect">
            <a:avLst/>
          </a:prstGeom>
        </p:spPr>
      </p:pic>
      <p:pic>
        <p:nvPicPr>
          <p:cNvPr id="7" name="Online Media 6" title="Django Unchained Big House Clip">
            <a:hlinkClick r:id="" action="ppaction://media"/>
            <a:extLst>
              <a:ext uri="{FF2B5EF4-FFF2-40B4-BE49-F238E27FC236}">
                <a16:creationId xmlns:a16="http://schemas.microsoft.com/office/drawing/2014/main" id="{FAAA3036-92C0-9DBB-223B-0F98B1FC3497}"/>
              </a:ext>
            </a:extLst>
          </p:cNvPr>
          <p:cNvPicPr>
            <a:picLocks noRot="1" noChangeAspect="1"/>
          </p:cNvPicPr>
          <p:nvPr>
            <a:videoFile r:link="rId1"/>
          </p:nvPr>
        </p:nvPicPr>
        <p:blipFill>
          <a:blip r:embed="rId6"/>
          <a:stretch>
            <a:fillRect/>
          </a:stretch>
        </p:blipFill>
        <p:spPr>
          <a:xfrm>
            <a:off x="1892991" y="1304235"/>
            <a:ext cx="8396565" cy="47464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3B2"/>
        </a:solidFill>
        <a:effectLst/>
      </p:bgPr>
    </p:bg>
    <p:spTree>
      <p:nvGrpSpPr>
        <p:cNvPr id="1" name="">
          <a:extLst>
            <a:ext uri="{FF2B5EF4-FFF2-40B4-BE49-F238E27FC236}">
              <a16:creationId xmlns:a16="http://schemas.microsoft.com/office/drawing/2014/main" id="{411184B6-9416-BAD2-F95C-08AEDB798788}"/>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C91DF6AE-28F5-1B3A-3CE3-19467846DAA2}"/>
              </a:ext>
            </a:extLst>
          </p:cNvPr>
          <p:cNvSpPr/>
          <p:nvPr/>
        </p:nvSpPr>
        <p:spPr>
          <a:xfrm>
            <a:off x="432588" y="473345"/>
            <a:ext cx="12188952" cy="428890"/>
          </a:xfrm>
          <a:prstGeom prst="rect">
            <a:avLst/>
          </a:prstGeom>
          <a:noFill/>
        </p:spPr>
        <p:txBody>
          <a:bodyPr wrap="square" lIns="0" tIns="0" rIns="0" bIns="0" rtlCol="0" anchor="t"/>
          <a:lstStyle/>
          <a:p>
            <a:pPr>
              <a:lnSpc>
                <a:spcPts val="3378"/>
              </a:lnSpc>
            </a:pPr>
            <a:r>
              <a:rPr lang="en-US" sz="4800" dirty="0">
                <a:solidFill>
                  <a:schemeClr val="bg1"/>
                </a:solidFill>
                <a:latin typeface="Calibri"/>
                <a:ea typeface="Darker Grotesque"/>
                <a:hlinkClick r:id="rId4">
                  <a:extLst>
                    <a:ext uri="{A12FA001-AC4F-418D-AE19-62706E023703}">
                      <ahyp:hlinkClr xmlns:ahyp="http://schemas.microsoft.com/office/drawing/2018/hyperlinkcolor" val="tx"/>
                    </a:ext>
                  </a:extLst>
                </a:hlinkClick>
              </a:rPr>
              <a:t>Malcolm X “Field vs. House” Negro</a:t>
            </a:r>
            <a:endParaRPr lang="en-US">
              <a:solidFill>
                <a:schemeClr val="bg1"/>
              </a:solidFill>
            </a:endParaRPr>
          </a:p>
        </p:txBody>
      </p:sp>
      <p:pic>
        <p:nvPicPr>
          <p:cNvPr id="6" name="Object 5" descr="preencoded.png">
            <a:extLst>
              <a:ext uri="{FF2B5EF4-FFF2-40B4-BE49-F238E27FC236}">
                <a16:creationId xmlns:a16="http://schemas.microsoft.com/office/drawing/2014/main" id="{51E1FF1B-92B2-FF4B-32FD-B55300F8DD3F}"/>
              </a:ext>
            </a:extLst>
          </p:cNvPr>
          <p:cNvPicPr>
            <a:picLocks noChangeAspect="1"/>
          </p:cNvPicPr>
          <p:nvPr/>
        </p:nvPicPr>
        <p:blipFill>
          <a:blip r:embed="rId5"/>
          <a:stretch>
            <a:fillRect/>
          </a:stretch>
        </p:blipFill>
        <p:spPr>
          <a:xfrm>
            <a:off x="11384291" y="6051624"/>
            <a:ext cx="604686" cy="604686"/>
          </a:xfrm>
          <a:prstGeom prst="rect">
            <a:avLst/>
          </a:prstGeom>
        </p:spPr>
      </p:pic>
      <p:pic>
        <p:nvPicPr>
          <p:cNvPr id="3" name="Online Media 2" title="Malcolm X: The House Negro and the Field Negro (1963)">
            <a:hlinkClick r:id="" action="ppaction://media"/>
            <a:extLst>
              <a:ext uri="{FF2B5EF4-FFF2-40B4-BE49-F238E27FC236}">
                <a16:creationId xmlns:a16="http://schemas.microsoft.com/office/drawing/2014/main" id="{47A640C3-662F-2D3E-38EE-8DFA3985AA44}"/>
              </a:ext>
            </a:extLst>
          </p:cNvPr>
          <p:cNvPicPr>
            <a:picLocks noRot="1" noChangeAspect="1"/>
          </p:cNvPicPr>
          <p:nvPr>
            <a:videoFile r:link="rId1"/>
          </p:nvPr>
        </p:nvPicPr>
        <p:blipFill>
          <a:blip r:embed="rId6"/>
          <a:stretch>
            <a:fillRect/>
          </a:stretch>
        </p:blipFill>
        <p:spPr>
          <a:xfrm>
            <a:off x="1407076" y="1050235"/>
            <a:ext cx="9368391" cy="5298661"/>
          </a:xfrm>
          <a:prstGeom prst="rect">
            <a:avLst/>
          </a:prstGeom>
        </p:spPr>
      </p:pic>
    </p:spTree>
    <p:extLst>
      <p:ext uri="{BB962C8B-B14F-4D97-AF65-F5344CB8AC3E}">
        <p14:creationId xmlns:p14="http://schemas.microsoft.com/office/powerpoint/2010/main" val="1070812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D8E30459-755C-D35D-CA68-FDEA8EAA41D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379E58C-1C50-4D98-1039-86389DA2803A}"/>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CD31DE05-1D6D-76FC-D4CC-3581760EFC5E}"/>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C349D1CD-DBC7-2CFD-B424-D870C10D11AE}"/>
              </a:ext>
            </a:extLst>
          </p:cNvPr>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ea typeface="+mn-lt"/>
                <a:cs typeface="+mn-lt"/>
              </a:rPr>
              <a:t>Exit Ticket</a:t>
            </a:r>
            <a:endParaRPr lang="en-US"/>
          </a:p>
        </p:txBody>
      </p:sp>
      <p:sp>
        <p:nvSpPr>
          <p:cNvPr id="8" name="Rectangle 7">
            <a:extLst>
              <a:ext uri="{FF2B5EF4-FFF2-40B4-BE49-F238E27FC236}">
                <a16:creationId xmlns:a16="http://schemas.microsoft.com/office/drawing/2014/main" id="{BEBB918D-7CED-C099-8961-4214758426AA}"/>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a:extLst>
              <a:ext uri="{FF2B5EF4-FFF2-40B4-BE49-F238E27FC236}">
                <a16:creationId xmlns:a16="http://schemas.microsoft.com/office/drawing/2014/main" id="{B6E0061B-DD38-62BA-F9C1-0B007044FEFD}"/>
              </a:ext>
            </a:extLst>
          </p:cNvPr>
          <p:cNvSpPr/>
          <p:nvPr/>
        </p:nvSpPr>
        <p:spPr>
          <a:xfrm>
            <a:off x="389242" y="2347738"/>
            <a:ext cx="11113431" cy="3704981"/>
          </a:xfrm>
          <a:prstGeom prst="rect">
            <a:avLst/>
          </a:prstGeom>
          <a:noFill/>
        </p:spPr>
        <p:txBody>
          <a:bodyPr wrap="square" lIns="0" tIns="0" rIns="0" bIns="0" rtlCol="0" anchor="t"/>
          <a:lstStyle/>
          <a:p>
            <a:pPr marL="342900" indent="-342900">
              <a:lnSpc>
                <a:spcPct val="150000"/>
              </a:lnSpc>
              <a:buFont typeface="Arial"/>
              <a:buChar char="•"/>
            </a:pPr>
            <a:r>
              <a:rPr lang="en-US" sz="2400" dirty="0">
                <a:solidFill>
                  <a:schemeClr val="bg1"/>
                </a:solidFill>
                <a:ea typeface="+mn-lt"/>
                <a:cs typeface="+mn-lt"/>
              </a:rPr>
              <a:t>Why is there so much complexity in the history of fieldwork vs. housework? </a:t>
            </a:r>
            <a:endParaRPr lang="en-US" dirty="0">
              <a:solidFill>
                <a:schemeClr val="bg1"/>
              </a:solidFill>
              <a:cs typeface="Arial"/>
            </a:endParaRPr>
          </a:p>
          <a:p>
            <a:pPr marL="342900" indent="-342900">
              <a:lnSpc>
                <a:spcPct val="150000"/>
              </a:lnSpc>
              <a:buFont typeface="Arial"/>
              <a:buChar char="•"/>
            </a:pPr>
            <a:r>
              <a:rPr lang="en-US" sz="2400" dirty="0">
                <a:solidFill>
                  <a:schemeClr val="bg1"/>
                </a:solidFill>
                <a:ea typeface="+mn-lt"/>
                <a:cs typeface="+mn-lt"/>
              </a:rPr>
              <a:t>Do you agree with Malcolm X’s assertion about the “field” and “house” negro? Why or why not?</a:t>
            </a:r>
          </a:p>
          <a:p>
            <a:pPr>
              <a:lnSpc>
                <a:spcPct val="150000"/>
              </a:lnSpc>
            </a:pPr>
            <a:endParaRPr lang="en-US">
              <a:cs typeface="Arial"/>
            </a:endParaRPr>
          </a:p>
          <a:p>
            <a:pPr>
              <a:lnSpc>
                <a:spcPct val="150000"/>
              </a:lnSpc>
            </a:pPr>
            <a:r>
              <a:rPr lang="en-US" sz="2400" dirty="0">
                <a:solidFill>
                  <a:schemeClr val="bg1"/>
                </a:solidFill>
                <a:ea typeface="+mn-lt"/>
                <a:cs typeface="+mn-lt"/>
              </a:rPr>
              <a:t>In your response: cite evidence from one source you engaged with during class today. </a:t>
            </a:r>
            <a:endParaRPr lang="en-US" dirty="0">
              <a:solidFill>
                <a:schemeClr val="bg1"/>
              </a:solidFill>
              <a:cs typeface="Arial"/>
            </a:endParaRPr>
          </a:p>
          <a:p>
            <a:pPr>
              <a:lnSpc>
                <a:spcPct val="150000"/>
              </a:lnSpc>
            </a:pPr>
            <a:endParaRPr lang="en-US" sz="2400">
              <a:solidFill>
                <a:schemeClr val="bg1"/>
              </a:solidFill>
              <a:cs typeface="Arial"/>
            </a:endParaRPr>
          </a:p>
        </p:txBody>
      </p:sp>
    </p:spTree>
    <p:extLst>
      <p:ext uri="{BB962C8B-B14F-4D97-AF65-F5344CB8AC3E}">
        <p14:creationId xmlns:p14="http://schemas.microsoft.com/office/powerpoint/2010/main" val="2084558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4AD621A6-234D-CD17-0E1B-054DC925B02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48C883D-A0B1-9D79-BEF5-E8D8D4C6DF70}"/>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E83B0BAE-76E4-841B-72B5-BDCA46BB915E}"/>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0AE40F96-984A-5933-8AEB-A9CE823AA419}"/>
              </a:ext>
            </a:extLst>
          </p:cNvPr>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rPr>
              <a:t>Success Criteria &amp; Big Questions</a:t>
            </a:r>
            <a:endParaRPr lang="en-US">
              <a:solidFill>
                <a:schemeClr val="bg1"/>
              </a:solidFill>
            </a:endParaRPr>
          </a:p>
        </p:txBody>
      </p:sp>
      <p:sp>
        <p:nvSpPr>
          <p:cNvPr id="8" name="Rectangle 7">
            <a:extLst>
              <a:ext uri="{FF2B5EF4-FFF2-40B4-BE49-F238E27FC236}">
                <a16:creationId xmlns:a16="http://schemas.microsoft.com/office/drawing/2014/main" id="{9C3A83A9-034C-4A12-BDBF-42D6CC29C8B8}"/>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a:extLst>
              <a:ext uri="{FF2B5EF4-FFF2-40B4-BE49-F238E27FC236}">
                <a16:creationId xmlns:a16="http://schemas.microsoft.com/office/drawing/2014/main" id="{A9027309-8F8A-BF2D-DD1D-12C7F7063FA9}"/>
              </a:ext>
            </a:extLst>
          </p:cNvPr>
          <p:cNvSpPr/>
          <p:nvPr/>
        </p:nvSpPr>
        <p:spPr>
          <a:xfrm>
            <a:off x="389242" y="2110304"/>
            <a:ext cx="10845122" cy="4480610"/>
          </a:xfrm>
          <a:prstGeom prst="rect">
            <a:avLst/>
          </a:prstGeom>
          <a:noFill/>
        </p:spPr>
        <p:txBody>
          <a:bodyPr wrap="square" lIns="0" tIns="0" rIns="0" bIns="0" rtlCol="0" anchor="t"/>
          <a:lstStyle/>
          <a:p>
            <a:pPr>
              <a:lnSpc>
                <a:spcPct val="150000"/>
              </a:lnSpc>
            </a:pPr>
            <a:r>
              <a:rPr lang="en-US" sz="2400" u="sng" dirty="0">
                <a:solidFill>
                  <a:schemeClr val="bg1"/>
                </a:solidFill>
                <a:ea typeface="+mn-lt"/>
                <a:cs typeface="+mn-lt"/>
              </a:rPr>
              <a:t>Success Criteria</a:t>
            </a:r>
            <a:endParaRPr lang="en-US" sz="2400" dirty="0">
              <a:solidFill>
                <a:schemeClr val="bg1"/>
              </a:solidFill>
              <a:ea typeface="+mn-lt"/>
              <a:cs typeface="+mn-lt"/>
            </a:endParaRPr>
          </a:p>
          <a:p>
            <a:pPr marL="342900" indent="-342900">
              <a:lnSpc>
                <a:spcPct val="150000"/>
              </a:lnSpc>
              <a:buFont typeface="Arial"/>
              <a:buChar char="•"/>
            </a:pPr>
            <a:r>
              <a:rPr lang="en-US" sz="2400" dirty="0">
                <a:solidFill>
                  <a:schemeClr val="bg1"/>
                </a:solidFill>
                <a:ea typeface="+mn-lt"/>
                <a:cs typeface="+mn-lt"/>
              </a:rPr>
              <a:t>Students will compare and contrast the role and advantages of fieldwork vs. housework. </a:t>
            </a:r>
            <a:endParaRPr lang="en-US" dirty="0">
              <a:solidFill>
                <a:schemeClr val="bg1"/>
              </a:solidFill>
              <a:cs typeface="Arial"/>
            </a:endParaRPr>
          </a:p>
          <a:p>
            <a:pPr marL="342900" indent="-342900">
              <a:lnSpc>
                <a:spcPct val="150000"/>
              </a:lnSpc>
              <a:buFont typeface="Arial"/>
              <a:buChar char="•"/>
            </a:pPr>
            <a:r>
              <a:rPr lang="en-US" sz="2400" dirty="0">
                <a:solidFill>
                  <a:schemeClr val="bg1"/>
                </a:solidFill>
                <a:ea typeface="+mn-lt"/>
                <a:cs typeface="+mn-lt"/>
              </a:rPr>
              <a:t>Students will evaluate the complexity of the division in fieldwork vs. housework. </a:t>
            </a:r>
          </a:p>
          <a:p>
            <a:pPr>
              <a:lnSpc>
                <a:spcPct val="150000"/>
              </a:lnSpc>
            </a:pPr>
            <a:r>
              <a:rPr lang="en-US" sz="2400" u="sng" dirty="0">
                <a:solidFill>
                  <a:schemeClr val="bg1"/>
                </a:solidFill>
                <a:ea typeface="+mn-lt"/>
                <a:cs typeface="+mn-lt"/>
              </a:rPr>
              <a:t>“Big” Questions</a:t>
            </a:r>
          </a:p>
          <a:p>
            <a:pPr marL="342900" indent="-342900">
              <a:lnSpc>
                <a:spcPct val="150000"/>
              </a:lnSpc>
              <a:buFont typeface="Arial"/>
              <a:buChar char="•"/>
            </a:pPr>
            <a:r>
              <a:rPr lang="en-US" sz="2400" dirty="0">
                <a:solidFill>
                  <a:schemeClr val="bg1"/>
                </a:solidFill>
                <a:ea typeface="+mn-lt"/>
                <a:cs typeface="+mn-lt"/>
              </a:rPr>
              <a:t>Why is there so much complexity in the history of fieldwork vs. housework? </a:t>
            </a:r>
            <a:endParaRPr lang="en-US" dirty="0">
              <a:solidFill>
                <a:schemeClr val="bg1"/>
              </a:solidFill>
              <a:cs typeface="Arial"/>
            </a:endParaRPr>
          </a:p>
          <a:p>
            <a:pPr marL="342900" indent="-342900">
              <a:lnSpc>
                <a:spcPct val="150000"/>
              </a:lnSpc>
              <a:buFont typeface="Arial"/>
              <a:buChar char="•"/>
            </a:pPr>
            <a:r>
              <a:rPr lang="en-US" sz="2400" dirty="0">
                <a:solidFill>
                  <a:schemeClr val="bg1"/>
                </a:solidFill>
                <a:ea typeface="+mn-lt"/>
                <a:cs typeface="+mn-lt"/>
              </a:rPr>
              <a:t>Do you agree with Malcolm X’s assertion about the “field” and “house” negro?</a:t>
            </a:r>
            <a:endParaRPr lang="en-US" dirty="0">
              <a:solidFill>
                <a:schemeClr val="bg1"/>
              </a:solidFill>
              <a:cs typeface="Arial"/>
            </a:endParaRPr>
          </a:p>
          <a:p>
            <a:endParaRPr lang="en-US" sz="2400" u="sng">
              <a:solidFill>
                <a:schemeClr val="bg1"/>
              </a:solidFill>
              <a:cs typeface="Arial"/>
            </a:endParaRPr>
          </a:p>
          <a:p>
            <a:endParaRPr lang="en-US" sz="2400">
              <a:solidFill>
                <a:schemeClr val="bg1"/>
              </a:solidFill>
              <a:cs typeface="Arial"/>
            </a:endParaRPr>
          </a:p>
          <a:p>
            <a:endParaRPr lang="en-US" sz="2400">
              <a:solidFill>
                <a:schemeClr val="bg1"/>
              </a:solidFill>
              <a:cs typeface="Arial"/>
            </a:endParaRPr>
          </a:p>
        </p:txBody>
      </p:sp>
    </p:spTree>
    <p:extLst>
      <p:ext uri="{BB962C8B-B14F-4D97-AF65-F5344CB8AC3E}">
        <p14:creationId xmlns:p14="http://schemas.microsoft.com/office/powerpoint/2010/main" val="100800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Darker Grotesque"/>
              </a:rPr>
              <a:t>Racial Vocabulary</a:t>
            </a:r>
            <a:endParaRPr lang="en-US"/>
          </a:p>
        </p:txBody>
      </p:sp>
      <p:sp>
        <p:nvSpPr>
          <p:cNvPr id="5" name="Object 4"/>
          <p:cNvSpPr/>
          <p:nvPr/>
        </p:nvSpPr>
        <p:spPr>
          <a:xfrm>
            <a:off x="389242" y="2347738"/>
            <a:ext cx="5654688" cy="3716024"/>
          </a:xfrm>
          <a:prstGeom prst="rect">
            <a:avLst/>
          </a:prstGeom>
          <a:noFill/>
        </p:spPr>
        <p:txBody>
          <a:bodyPr wrap="square" lIns="0" tIns="0" rIns="0" bIns="0" rtlCol="0" anchor="t"/>
          <a:lstStyle/>
          <a:p>
            <a:r>
              <a:rPr lang="en-US" sz="2400">
                <a:solidFill>
                  <a:schemeClr val="bg1"/>
                </a:solidFill>
                <a:ea typeface="+mn-lt"/>
                <a:cs typeface="+mn-lt"/>
              </a:rPr>
              <a:t>NO</a:t>
            </a:r>
          </a:p>
          <a:p>
            <a:endParaRPr lang="en-US" sz="2400">
              <a:solidFill>
                <a:schemeClr val="bg1"/>
              </a:solidFill>
              <a:cs typeface="Arial"/>
            </a:endParaRPr>
          </a:p>
          <a:p>
            <a:pPr marL="342900" indent="-342900">
              <a:buFont typeface="Arial"/>
              <a:buChar char="•"/>
            </a:pPr>
            <a:r>
              <a:rPr lang="en-US" sz="2400">
                <a:solidFill>
                  <a:schemeClr val="bg1"/>
                </a:solidFill>
                <a:cs typeface="Arial"/>
              </a:rPr>
              <a:t>slave</a:t>
            </a:r>
          </a:p>
          <a:p>
            <a:pPr marL="342900" indent="-342900">
              <a:buFont typeface="Arial"/>
              <a:buChar char="•"/>
            </a:pPr>
            <a:r>
              <a:rPr lang="en-US" sz="2400">
                <a:solidFill>
                  <a:schemeClr val="bg1"/>
                </a:solidFill>
                <a:cs typeface="Arial"/>
              </a:rPr>
              <a:t>master</a:t>
            </a:r>
          </a:p>
          <a:p>
            <a:pPr marL="342900" indent="-342900">
              <a:buFont typeface="Arial"/>
              <a:buChar char="•"/>
            </a:pPr>
            <a:r>
              <a:rPr lang="en-US" sz="2400">
                <a:solidFill>
                  <a:schemeClr val="bg1"/>
                </a:solidFill>
                <a:cs typeface="Arial"/>
              </a:rPr>
              <a:t>fugitive</a:t>
            </a:r>
          </a:p>
          <a:p>
            <a:pPr marL="342900" indent="-342900">
              <a:buFont typeface="Arial"/>
              <a:buChar char="•"/>
            </a:pPr>
            <a:r>
              <a:rPr lang="en-US" sz="2400">
                <a:solidFill>
                  <a:schemeClr val="bg1"/>
                </a:solidFill>
                <a:cs typeface="Arial"/>
              </a:rPr>
              <a:t>race riot</a:t>
            </a:r>
          </a:p>
          <a:p>
            <a:pPr marL="342900" indent="-342900">
              <a:buFont typeface="Arial"/>
              <a:buChar char="•"/>
            </a:pPr>
            <a:r>
              <a:rPr lang="en-US" sz="2400">
                <a:solidFill>
                  <a:schemeClr val="bg1"/>
                </a:solidFill>
                <a:cs typeface="Arial"/>
              </a:rPr>
              <a:t>plantation</a:t>
            </a: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4">
            <a:extLst>
              <a:ext uri="{FF2B5EF4-FFF2-40B4-BE49-F238E27FC236}">
                <a16:creationId xmlns:a16="http://schemas.microsoft.com/office/drawing/2014/main" id="{7C23C4CF-6934-0517-3E04-66D1DF7BD302}"/>
              </a:ext>
            </a:extLst>
          </p:cNvPr>
          <p:cNvSpPr/>
          <p:nvPr/>
        </p:nvSpPr>
        <p:spPr>
          <a:xfrm>
            <a:off x="3658112" y="2347738"/>
            <a:ext cx="5654688" cy="3716024"/>
          </a:xfrm>
          <a:prstGeom prst="rect">
            <a:avLst/>
          </a:prstGeom>
          <a:noFill/>
        </p:spPr>
        <p:txBody>
          <a:bodyPr wrap="square" lIns="0" tIns="0" rIns="0" bIns="0" rtlCol="0" anchor="t"/>
          <a:lstStyle/>
          <a:p>
            <a:r>
              <a:rPr lang="en-US" sz="2400" dirty="0">
                <a:solidFill>
                  <a:schemeClr val="bg1"/>
                </a:solidFill>
                <a:ea typeface="+mn-lt"/>
                <a:cs typeface="+mn-lt"/>
              </a:rPr>
              <a:t>YES</a:t>
            </a:r>
            <a:endParaRPr lang="en-US">
              <a:solidFill>
                <a:schemeClr val="bg1"/>
              </a:solidFill>
              <a:ea typeface="+mn-lt"/>
              <a:cs typeface="+mn-lt"/>
            </a:endParaRPr>
          </a:p>
          <a:p>
            <a:endParaRPr lang="en-US" sz="2400">
              <a:solidFill>
                <a:schemeClr val="bg1"/>
              </a:solidFill>
              <a:cs typeface="Arial"/>
            </a:endParaRPr>
          </a:p>
          <a:p>
            <a:pPr marL="342900" indent="-342900">
              <a:buFont typeface="Arial"/>
              <a:buChar char="•"/>
            </a:pPr>
            <a:r>
              <a:rPr lang="en-US" sz="2400" dirty="0">
                <a:solidFill>
                  <a:schemeClr val="bg1"/>
                </a:solidFill>
                <a:cs typeface="Arial"/>
              </a:rPr>
              <a:t>enslaved person (African)</a:t>
            </a:r>
          </a:p>
          <a:p>
            <a:pPr marL="342900" indent="-342900">
              <a:buFont typeface="Arial"/>
              <a:buChar char="•"/>
            </a:pPr>
            <a:r>
              <a:rPr lang="en-US" sz="2400" dirty="0">
                <a:solidFill>
                  <a:schemeClr val="bg1"/>
                </a:solidFill>
                <a:cs typeface="Arial"/>
              </a:rPr>
              <a:t>enslaver/ owner</a:t>
            </a:r>
          </a:p>
          <a:p>
            <a:pPr marL="342900" indent="-342900">
              <a:buFont typeface="Arial"/>
              <a:buChar char="•"/>
            </a:pPr>
            <a:r>
              <a:rPr lang="en-US" sz="2400" dirty="0">
                <a:solidFill>
                  <a:schemeClr val="bg1"/>
                </a:solidFill>
                <a:cs typeface="Arial"/>
              </a:rPr>
              <a:t>freedom seeker</a:t>
            </a:r>
          </a:p>
          <a:p>
            <a:pPr marL="342900" indent="-342900">
              <a:buFont typeface="Arial"/>
              <a:buChar char="•"/>
            </a:pPr>
            <a:r>
              <a:rPr lang="en-US" sz="2400" dirty="0">
                <a:solidFill>
                  <a:schemeClr val="bg1"/>
                </a:solidFill>
                <a:cs typeface="Arial"/>
              </a:rPr>
              <a:t>racialized terrorism/ massacre</a:t>
            </a:r>
          </a:p>
          <a:p>
            <a:pPr marL="342900" indent="-342900">
              <a:buFont typeface="Arial"/>
              <a:buChar char="•"/>
            </a:pPr>
            <a:r>
              <a:rPr lang="en-US" sz="2400" dirty="0">
                <a:solidFill>
                  <a:schemeClr val="bg1"/>
                </a:solidFill>
                <a:cs typeface="Arial"/>
              </a:rPr>
              <a:t>labor camp</a:t>
            </a:r>
          </a:p>
        </p:txBody>
      </p:sp>
    </p:spTree>
    <p:extLst>
      <p:ext uri="{BB962C8B-B14F-4D97-AF65-F5344CB8AC3E}">
        <p14:creationId xmlns:p14="http://schemas.microsoft.com/office/powerpoint/2010/main" val="184118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CB3CA4A-38AE-52A2-618F-BC3A7CD12006}"/>
              </a:ext>
            </a:extLst>
          </p:cNvPr>
          <p:cNvSpPr/>
          <p:nvPr/>
        </p:nvSpPr>
        <p:spPr>
          <a:xfrm>
            <a:off x="-3464" y="-46596"/>
            <a:ext cx="12192001" cy="6858001"/>
          </a:xfrm>
          <a:prstGeom prst="rect">
            <a:avLst/>
          </a:prstGeom>
          <a:solidFill>
            <a:srgbClr val="0093B2"/>
          </a:solidFill>
          <a:ln>
            <a:solidFill>
              <a:srgbClr val="0093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a:extLst>
              <a:ext uri="{FF2B5EF4-FFF2-40B4-BE49-F238E27FC236}">
                <a16:creationId xmlns:a16="http://schemas.microsoft.com/office/drawing/2014/main" id="{D511D867-7883-D4B8-47BD-527B86429F6E}"/>
              </a:ext>
            </a:extLst>
          </p:cNvPr>
          <p:cNvSpPr/>
          <p:nvPr/>
        </p:nvSpPr>
        <p:spPr>
          <a:xfrm>
            <a:off x="476131" y="525667"/>
            <a:ext cx="12188952" cy="428890"/>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378"/>
              </a:lnSpc>
            </a:pPr>
            <a:r>
              <a:rPr lang="en-US" sz="4800">
                <a:solidFill>
                  <a:schemeClr val="bg1"/>
                </a:solidFill>
                <a:latin typeface="Calibri"/>
                <a:ea typeface="Darker Grotesque"/>
              </a:rPr>
              <a:t>The Process of Enslavement</a:t>
            </a:r>
            <a:endParaRPr lang="en-US">
              <a:solidFill>
                <a:schemeClr val="bg1"/>
              </a:solidFill>
            </a:endParaRPr>
          </a:p>
        </p:txBody>
      </p:sp>
      <p:sp>
        <p:nvSpPr>
          <p:cNvPr id="4" name="Object 4">
            <a:extLst>
              <a:ext uri="{FF2B5EF4-FFF2-40B4-BE49-F238E27FC236}">
                <a16:creationId xmlns:a16="http://schemas.microsoft.com/office/drawing/2014/main" id="{2B0097F0-75FC-AC84-0D88-5D044443DFE1}"/>
              </a:ext>
            </a:extLst>
          </p:cNvPr>
          <p:cNvSpPr/>
          <p:nvPr/>
        </p:nvSpPr>
        <p:spPr>
          <a:xfrm>
            <a:off x="417632" y="3634294"/>
            <a:ext cx="1047488" cy="157421"/>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FFFFFF"/>
                </a:solidFill>
                <a:latin typeface="Calibri"/>
                <a:ea typeface="Darker Grotesque"/>
                <a:cs typeface="Calibri"/>
              </a:rPr>
              <a:t>March to Coast</a:t>
            </a:r>
            <a:endParaRPr lang="en-US">
              <a:solidFill>
                <a:srgbClr val="FFFFFF"/>
              </a:solidFill>
              <a:latin typeface="Calibri"/>
              <a:ea typeface="Calibri"/>
              <a:cs typeface="Arial"/>
            </a:endParaRPr>
          </a:p>
        </p:txBody>
      </p:sp>
      <p:sp>
        <p:nvSpPr>
          <p:cNvPr id="21" name="Object 24">
            <a:extLst>
              <a:ext uri="{FF2B5EF4-FFF2-40B4-BE49-F238E27FC236}">
                <a16:creationId xmlns:a16="http://schemas.microsoft.com/office/drawing/2014/main" id="{BBA8C1FE-9442-334C-0125-55104482C6CA}"/>
              </a:ext>
            </a:extLst>
          </p:cNvPr>
          <p:cNvSpPr/>
          <p:nvPr/>
        </p:nvSpPr>
        <p:spPr>
          <a:xfrm>
            <a:off x="4991555" y="3398481"/>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46"/>
              </a:lnSpc>
            </a:pPr>
            <a:r>
              <a:rPr lang="en-US">
                <a:solidFill>
                  <a:srgbClr val="FFFFFF"/>
                </a:solidFill>
                <a:latin typeface="Calibri"/>
                <a:ea typeface="Darker Grotesque"/>
              </a:rPr>
              <a:t>Middle Passage</a:t>
            </a:r>
            <a:endParaRPr lang="en-US"/>
          </a:p>
        </p:txBody>
      </p:sp>
      <p:pic>
        <p:nvPicPr>
          <p:cNvPr id="30" name="Object 37">
            <a:extLst>
              <a:ext uri="{FF2B5EF4-FFF2-40B4-BE49-F238E27FC236}">
                <a16:creationId xmlns:a16="http://schemas.microsoft.com/office/drawing/2014/main" id="{03C4175D-AC35-876A-A019-3D70AF70F82C}"/>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33" name="Object 24">
            <a:extLst>
              <a:ext uri="{FF2B5EF4-FFF2-40B4-BE49-F238E27FC236}">
                <a16:creationId xmlns:a16="http://schemas.microsoft.com/office/drawing/2014/main" id="{7653B358-D539-45AE-6BAC-6F9C4D28507B}"/>
              </a:ext>
            </a:extLst>
          </p:cNvPr>
          <p:cNvSpPr/>
          <p:nvPr/>
        </p:nvSpPr>
        <p:spPr>
          <a:xfrm>
            <a:off x="2836418" y="3597008"/>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46"/>
              </a:lnSpc>
              <a:buNone/>
            </a:pPr>
            <a:r>
              <a:rPr lang="en-US">
                <a:solidFill>
                  <a:srgbClr val="FFFFFF"/>
                </a:solidFill>
                <a:latin typeface="Calibri"/>
                <a:ea typeface="Darker Grotesque"/>
              </a:rPr>
              <a:t>factories</a:t>
            </a:r>
            <a:endParaRPr lang="en-US"/>
          </a:p>
        </p:txBody>
      </p:sp>
      <p:sp>
        <p:nvSpPr>
          <p:cNvPr id="34" name="Object 24">
            <a:extLst>
              <a:ext uri="{FF2B5EF4-FFF2-40B4-BE49-F238E27FC236}">
                <a16:creationId xmlns:a16="http://schemas.microsoft.com/office/drawing/2014/main" id="{AE45731F-11CA-9406-84B0-884AFE9DCC37}"/>
              </a:ext>
            </a:extLst>
          </p:cNvPr>
          <p:cNvSpPr/>
          <p:nvPr/>
        </p:nvSpPr>
        <p:spPr>
          <a:xfrm>
            <a:off x="7200600" y="3597007"/>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46"/>
              </a:lnSpc>
            </a:pPr>
            <a:r>
              <a:rPr lang="en-US">
                <a:solidFill>
                  <a:srgbClr val="FFFFFF"/>
                </a:solidFill>
                <a:latin typeface="Calibri"/>
                <a:ea typeface="Darker Grotesque"/>
              </a:rPr>
              <a:t>Conditioning</a:t>
            </a:r>
            <a:endParaRPr lang="en-US"/>
          </a:p>
        </p:txBody>
      </p:sp>
      <p:sp>
        <p:nvSpPr>
          <p:cNvPr id="37" name="Object 4">
            <a:extLst>
              <a:ext uri="{FF2B5EF4-FFF2-40B4-BE49-F238E27FC236}">
                <a16:creationId xmlns:a16="http://schemas.microsoft.com/office/drawing/2014/main" id="{7069F674-7A5B-4B4B-51AF-F470059FF151}"/>
              </a:ext>
            </a:extLst>
          </p:cNvPr>
          <p:cNvSpPr/>
          <p:nvPr/>
        </p:nvSpPr>
        <p:spPr>
          <a:xfrm>
            <a:off x="481606" y="1262465"/>
            <a:ext cx="10845122" cy="622345"/>
          </a:xfrm>
          <a:prstGeom prst="rect">
            <a:avLst/>
          </a:prstGeom>
          <a:noFill/>
        </p:spPr>
        <p:txBody>
          <a:bodyPr wrap="square" lIns="0" tIns="0" rIns="0" bIns="0" rtlCol="0" anchor="t"/>
          <a:lstStyle/>
          <a:p>
            <a:r>
              <a:rPr lang="en-US" sz="2400">
                <a:solidFill>
                  <a:schemeClr val="bg1"/>
                </a:solidFill>
                <a:ea typeface="+mn-lt"/>
                <a:cs typeface="+mn-lt"/>
              </a:rPr>
              <a:t>What was the </a:t>
            </a:r>
            <a:r>
              <a:rPr lang="en-US" sz="2400">
                <a:solidFill>
                  <a:srgbClr val="004986"/>
                </a:solidFill>
                <a:ea typeface="+mn-lt"/>
                <a:cs typeface="+mn-lt"/>
              </a:rPr>
              <a:t>impact </a:t>
            </a:r>
            <a:r>
              <a:rPr lang="en-US" sz="2400">
                <a:solidFill>
                  <a:schemeClr val="bg1"/>
                </a:solidFill>
                <a:ea typeface="+mn-lt"/>
                <a:cs typeface="+mn-lt"/>
              </a:rPr>
              <a:t>of slavery? How did Black people show </a:t>
            </a:r>
            <a:r>
              <a:rPr lang="en-US" sz="2400">
                <a:solidFill>
                  <a:srgbClr val="004986"/>
                </a:solidFill>
                <a:ea typeface="+mn-lt"/>
                <a:cs typeface="+mn-lt"/>
              </a:rPr>
              <a:t>resilience</a:t>
            </a:r>
            <a:r>
              <a:rPr lang="en-US" sz="2400">
                <a:solidFill>
                  <a:schemeClr val="bg1"/>
                </a:solidFill>
                <a:ea typeface="+mn-lt"/>
                <a:cs typeface="+mn-lt"/>
              </a:rPr>
              <a:t>?</a:t>
            </a:r>
            <a:endParaRPr lang="en-US">
              <a:solidFill>
                <a:schemeClr val="bg1"/>
              </a:solidFill>
              <a:cs typeface="Arial"/>
            </a:endParaRPr>
          </a:p>
          <a:p>
            <a:pPr>
              <a:lnSpc>
                <a:spcPct val="150000"/>
              </a:lnSpc>
            </a:pPr>
            <a:endParaRPr lang="en-US">
              <a:cs typeface="Arial"/>
            </a:endParaRPr>
          </a:p>
        </p:txBody>
      </p:sp>
      <p:sp>
        <p:nvSpPr>
          <p:cNvPr id="38" name="Arrow: Right 37">
            <a:extLst>
              <a:ext uri="{FF2B5EF4-FFF2-40B4-BE49-F238E27FC236}">
                <a16:creationId xmlns:a16="http://schemas.microsoft.com/office/drawing/2014/main" id="{4CFF19FA-83E1-7EF8-3D16-433EA7AD2A6C}"/>
              </a:ext>
            </a:extLst>
          </p:cNvPr>
          <p:cNvSpPr/>
          <p:nvPr/>
        </p:nvSpPr>
        <p:spPr>
          <a:xfrm>
            <a:off x="1523999" y="3602182"/>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52BF620E-1E31-2B36-969E-09AEB939A3CD}"/>
              </a:ext>
            </a:extLst>
          </p:cNvPr>
          <p:cNvSpPr/>
          <p:nvPr/>
        </p:nvSpPr>
        <p:spPr>
          <a:xfrm>
            <a:off x="3775362" y="3602182"/>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F89677BB-58F3-A86D-38AF-05B11BCED94A}"/>
              </a:ext>
            </a:extLst>
          </p:cNvPr>
          <p:cNvSpPr/>
          <p:nvPr/>
        </p:nvSpPr>
        <p:spPr>
          <a:xfrm>
            <a:off x="5922816" y="3602181"/>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0962A8DB-CCC4-D706-BED7-918BEE1FD99A}"/>
              </a:ext>
            </a:extLst>
          </p:cNvPr>
          <p:cNvSpPr/>
          <p:nvPr/>
        </p:nvSpPr>
        <p:spPr>
          <a:xfrm rot="19860000">
            <a:off x="8474361" y="3174998"/>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61D0CE5E-7737-7AA1-B231-7228EED30C92}"/>
              </a:ext>
            </a:extLst>
          </p:cNvPr>
          <p:cNvSpPr/>
          <p:nvPr/>
        </p:nvSpPr>
        <p:spPr>
          <a:xfrm rot="18720000">
            <a:off x="8254997" y="2782452"/>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1AF2F06A-3771-FEF4-C2EE-503CB0722292}"/>
              </a:ext>
            </a:extLst>
          </p:cNvPr>
          <p:cNvSpPr/>
          <p:nvPr/>
        </p:nvSpPr>
        <p:spPr>
          <a:xfrm>
            <a:off x="8566724" y="3659907"/>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528C5519-22A3-0581-39D4-C5A70238D671}"/>
              </a:ext>
            </a:extLst>
          </p:cNvPr>
          <p:cNvSpPr/>
          <p:nvPr/>
        </p:nvSpPr>
        <p:spPr>
          <a:xfrm rot="1860000">
            <a:off x="8474360" y="4179452"/>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BF0D2EDA-958A-2898-BDDF-BE1FFE8DA048}"/>
              </a:ext>
            </a:extLst>
          </p:cNvPr>
          <p:cNvSpPr/>
          <p:nvPr/>
        </p:nvSpPr>
        <p:spPr>
          <a:xfrm rot="3180000">
            <a:off x="8174178" y="4560452"/>
            <a:ext cx="1154545" cy="207818"/>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bject 24">
            <a:extLst>
              <a:ext uri="{FF2B5EF4-FFF2-40B4-BE49-F238E27FC236}">
                <a16:creationId xmlns:a16="http://schemas.microsoft.com/office/drawing/2014/main" id="{F25E269B-6067-ADC0-B5DF-464C60644A73}"/>
              </a:ext>
            </a:extLst>
          </p:cNvPr>
          <p:cNvSpPr/>
          <p:nvPr/>
        </p:nvSpPr>
        <p:spPr>
          <a:xfrm>
            <a:off x="9371145" y="2303916"/>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46"/>
              </a:lnSpc>
            </a:pPr>
            <a:r>
              <a:rPr lang="en-US" dirty="0">
                <a:solidFill>
                  <a:srgbClr val="004986"/>
                </a:solidFill>
                <a:latin typeface="Calibri"/>
                <a:ea typeface="Calibri"/>
              </a:rPr>
              <a:t>Fieldwork</a:t>
            </a:r>
            <a:endParaRPr lang="en-US" dirty="0">
              <a:solidFill>
                <a:srgbClr val="004986"/>
              </a:solidFill>
              <a:latin typeface="Calibri"/>
              <a:ea typeface="Calibri"/>
              <a:cs typeface="Arial"/>
            </a:endParaRPr>
          </a:p>
        </p:txBody>
      </p:sp>
      <p:sp>
        <p:nvSpPr>
          <p:cNvPr id="49" name="Object 24">
            <a:extLst>
              <a:ext uri="{FF2B5EF4-FFF2-40B4-BE49-F238E27FC236}">
                <a16:creationId xmlns:a16="http://schemas.microsoft.com/office/drawing/2014/main" id="{4475D5F7-A672-9A94-2BE6-D64CEF785DAD}"/>
              </a:ext>
            </a:extLst>
          </p:cNvPr>
          <p:cNvSpPr/>
          <p:nvPr/>
        </p:nvSpPr>
        <p:spPr>
          <a:xfrm>
            <a:off x="9717508" y="2881188"/>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46"/>
              </a:lnSpc>
            </a:pPr>
            <a:r>
              <a:rPr lang="en-US" dirty="0">
                <a:solidFill>
                  <a:srgbClr val="004986"/>
                </a:solidFill>
                <a:latin typeface="Calibri"/>
                <a:ea typeface="Calibri"/>
              </a:rPr>
              <a:t>Housework</a:t>
            </a:r>
            <a:endParaRPr lang="en-US" dirty="0">
              <a:solidFill>
                <a:srgbClr val="004986"/>
              </a:solidFill>
              <a:latin typeface="Calibri"/>
              <a:ea typeface="Calibri"/>
              <a:cs typeface="Arial"/>
            </a:endParaRPr>
          </a:p>
        </p:txBody>
      </p:sp>
      <p:sp>
        <p:nvSpPr>
          <p:cNvPr id="50" name="Object 24">
            <a:extLst>
              <a:ext uri="{FF2B5EF4-FFF2-40B4-BE49-F238E27FC236}">
                <a16:creationId xmlns:a16="http://schemas.microsoft.com/office/drawing/2014/main" id="{895A60CB-1FDF-D541-E96A-1AE9044919A6}"/>
              </a:ext>
            </a:extLst>
          </p:cNvPr>
          <p:cNvSpPr/>
          <p:nvPr/>
        </p:nvSpPr>
        <p:spPr>
          <a:xfrm>
            <a:off x="9890690" y="3654734"/>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46"/>
              </a:lnSpc>
            </a:pPr>
            <a:r>
              <a:rPr lang="en-US">
                <a:solidFill>
                  <a:srgbClr val="FFFFFF"/>
                </a:solidFill>
                <a:latin typeface="Calibri"/>
                <a:ea typeface="Darker Grotesque"/>
              </a:rPr>
              <a:t>Skilled work</a:t>
            </a:r>
            <a:endParaRPr lang="en-US"/>
          </a:p>
        </p:txBody>
      </p:sp>
      <p:sp>
        <p:nvSpPr>
          <p:cNvPr id="51" name="Object 24">
            <a:extLst>
              <a:ext uri="{FF2B5EF4-FFF2-40B4-BE49-F238E27FC236}">
                <a16:creationId xmlns:a16="http://schemas.microsoft.com/office/drawing/2014/main" id="{CC703ECA-E302-88B0-F5AB-54368E4D5EB8}"/>
              </a:ext>
            </a:extLst>
          </p:cNvPr>
          <p:cNvSpPr/>
          <p:nvPr/>
        </p:nvSpPr>
        <p:spPr>
          <a:xfrm>
            <a:off x="9671326" y="4520643"/>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46"/>
              </a:lnSpc>
            </a:pPr>
            <a:r>
              <a:rPr lang="en-US">
                <a:solidFill>
                  <a:srgbClr val="FFFFFF"/>
                </a:solidFill>
                <a:latin typeface="Calibri"/>
                <a:ea typeface="Darker Grotesque"/>
              </a:rPr>
              <a:t>Urban work</a:t>
            </a:r>
            <a:endParaRPr lang="en-US"/>
          </a:p>
        </p:txBody>
      </p:sp>
      <p:sp>
        <p:nvSpPr>
          <p:cNvPr id="52" name="Object 24">
            <a:extLst>
              <a:ext uri="{FF2B5EF4-FFF2-40B4-BE49-F238E27FC236}">
                <a16:creationId xmlns:a16="http://schemas.microsoft.com/office/drawing/2014/main" id="{D01ED951-1192-7E00-B033-6A2645BE5025}"/>
              </a:ext>
            </a:extLst>
          </p:cNvPr>
          <p:cNvSpPr/>
          <p:nvPr/>
        </p:nvSpPr>
        <p:spPr>
          <a:xfrm>
            <a:off x="9186418" y="5190279"/>
            <a:ext cx="1435175" cy="308777"/>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46"/>
              </a:lnSpc>
            </a:pPr>
            <a:r>
              <a:rPr lang="en-US">
                <a:solidFill>
                  <a:srgbClr val="FFFFFF"/>
                </a:solidFill>
                <a:latin typeface="Calibri"/>
                <a:ea typeface="Darker Grotesque"/>
              </a:rPr>
              <a:t>Industrial work</a:t>
            </a:r>
            <a:endParaRPr lang="en-US"/>
          </a:p>
        </p:txBody>
      </p:sp>
    </p:spTree>
    <p:extLst>
      <p:ext uri="{BB962C8B-B14F-4D97-AF65-F5344CB8AC3E}">
        <p14:creationId xmlns:p14="http://schemas.microsoft.com/office/powerpoint/2010/main" val="57768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E4596289-FC90-7685-FFC1-5CAAE960B02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FCCAB29-AC65-074A-13B2-75E1A3CCEDB0}"/>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EC630280-D813-EF80-E3F0-AE007E23A21A}"/>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1E257203-4F9F-F452-3F85-7D62CE56DF95}"/>
              </a:ext>
            </a:extLst>
          </p:cNvPr>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rPr>
              <a:t>Think, Write, Share</a:t>
            </a:r>
            <a:endParaRPr lang="en-US">
              <a:solidFill>
                <a:schemeClr val="bg1"/>
              </a:solidFill>
            </a:endParaRPr>
          </a:p>
        </p:txBody>
      </p:sp>
      <p:sp>
        <p:nvSpPr>
          <p:cNvPr id="8" name="Rectangle 7">
            <a:extLst>
              <a:ext uri="{FF2B5EF4-FFF2-40B4-BE49-F238E27FC236}">
                <a16:creationId xmlns:a16="http://schemas.microsoft.com/office/drawing/2014/main" id="{DC003BCF-E5AD-47C4-B39C-42A3E6706E5A}"/>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a:extLst>
              <a:ext uri="{FF2B5EF4-FFF2-40B4-BE49-F238E27FC236}">
                <a16:creationId xmlns:a16="http://schemas.microsoft.com/office/drawing/2014/main" id="{6D2C7AE5-173F-CE36-496D-FEF00970EFCC}"/>
              </a:ext>
            </a:extLst>
          </p:cNvPr>
          <p:cNvSpPr/>
          <p:nvPr/>
        </p:nvSpPr>
        <p:spPr>
          <a:xfrm>
            <a:off x="389242" y="2347738"/>
            <a:ext cx="10845122" cy="3704981"/>
          </a:xfrm>
          <a:prstGeom prst="rect">
            <a:avLst/>
          </a:prstGeom>
          <a:noFill/>
        </p:spPr>
        <p:txBody>
          <a:bodyPr wrap="square" lIns="0" tIns="0" rIns="0" bIns="0" rtlCol="0" anchor="t"/>
          <a:lstStyle/>
          <a:p>
            <a:pPr marL="457200" indent="-457200">
              <a:buFont typeface="Arial"/>
              <a:buChar char="•"/>
            </a:pPr>
            <a:endParaRPr lang="en-US" sz="2400">
              <a:solidFill>
                <a:schemeClr val="bg1"/>
              </a:solidFill>
              <a:ea typeface="+mn-lt"/>
              <a:cs typeface="+mn-lt"/>
            </a:endParaRPr>
          </a:p>
          <a:p>
            <a:pPr marL="457200" indent="-457200">
              <a:buFont typeface="Arial"/>
              <a:buChar char="•"/>
            </a:pPr>
            <a:r>
              <a:rPr lang="en-US" sz="2400">
                <a:solidFill>
                  <a:schemeClr val="bg1"/>
                </a:solidFill>
                <a:ea typeface="+mn-lt"/>
                <a:cs typeface="+mn-lt"/>
              </a:rPr>
              <a:t>What do you think the person who worked inside of the house may have said about the person who worked outside of the house?</a:t>
            </a:r>
            <a:endParaRPr lang="en-US">
              <a:solidFill>
                <a:schemeClr val="bg1"/>
              </a:solidFill>
              <a:cs typeface="Arial"/>
            </a:endParaRPr>
          </a:p>
          <a:p>
            <a:pPr marL="457200" indent="-457200">
              <a:buFont typeface="Arial"/>
              <a:buChar char="•"/>
            </a:pPr>
            <a:endParaRPr lang="en-US" sz="2400">
              <a:solidFill>
                <a:schemeClr val="bg1"/>
              </a:solidFill>
              <a:ea typeface="+mn-lt"/>
              <a:cs typeface="+mn-lt"/>
            </a:endParaRPr>
          </a:p>
          <a:p>
            <a:pPr marL="457200" indent="-457200">
              <a:buFont typeface="Arial"/>
              <a:buChar char="•"/>
            </a:pPr>
            <a:r>
              <a:rPr lang="en-US" sz="2400">
                <a:solidFill>
                  <a:schemeClr val="bg1"/>
                </a:solidFill>
                <a:ea typeface="+mn-lt"/>
                <a:cs typeface="+mn-lt"/>
              </a:rPr>
              <a:t>What do you think the person who worked outside of the house may have said about the person who worked inside of the house?</a:t>
            </a:r>
            <a:endParaRPr lang="en-US">
              <a:cs typeface="Arial"/>
            </a:endParaRPr>
          </a:p>
          <a:p>
            <a:endParaRPr lang="en-US" sz="2400">
              <a:solidFill>
                <a:schemeClr val="bg1"/>
              </a:solidFill>
              <a:ea typeface="+mn-lt"/>
              <a:cs typeface="+mn-lt"/>
            </a:endParaRPr>
          </a:p>
          <a:p>
            <a:pPr>
              <a:lnSpc>
                <a:spcPct val="150000"/>
              </a:lnSpc>
            </a:pPr>
            <a:endParaRPr lang="en-US" sz="2400">
              <a:solidFill>
                <a:schemeClr val="bg1"/>
              </a:solidFill>
              <a:cs typeface="Arial"/>
            </a:endParaRPr>
          </a:p>
        </p:txBody>
      </p:sp>
    </p:spTree>
    <p:extLst>
      <p:ext uri="{BB962C8B-B14F-4D97-AF65-F5344CB8AC3E}">
        <p14:creationId xmlns:p14="http://schemas.microsoft.com/office/powerpoint/2010/main" val="203549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A517F9CF-D0AB-9722-9493-C12044336C5F}"/>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706C4930-BA69-B7F8-0F81-FA3B452049A1}"/>
              </a:ext>
            </a:extLst>
          </p:cNvPr>
          <p:cNvSpPr/>
          <p:nvPr/>
        </p:nvSpPr>
        <p:spPr>
          <a:xfrm>
            <a:off x="389242" y="2176565"/>
            <a:ext cx="11286860" cy="3876154"/>
          </a:xfrm>
          <a:prstGeom prst="rect">
            <a:avLst/>
          </a:prstGeom>
          <a:noFill/>
        </p:spPr>
        <p:txBody>
          <a:bodyPr wrap="square" lIns="0" tIns="0" rIns="0" bIns="0" rtlCol="0" anchor="t"/>
          <a:lstStyle/>
          <a:p>
            <a:r>
              <a:rPr lang="en-US" sz="2400" dirty="0">
                <a:solidFill>
                  <a:schemeClr val="bg1"/>
                </a:solidFill>
                <a:ea typeface="+mn-lt"/>
                <a:cs typeface="+mn-lt"/>
              </a:rPr>
              <a:t>What might someone who was forced to work in the field have had to worry about?</a:t>
            </a:r>
            <a:endParaRPr lang="en-US" dirty="0">
              <a:solidFill>
                <a:schemeClr val="bg1"/>
              </a:solidFill>
              <a:cs typeface="Arial"/>
            </a:endParaRPr>
          </a:p>
          <a:p>
            <a:pPr marL="457200" indent="-457200">
              <a:buFont typeface="Arial"/>
              <a:buChar char="•"/>
            </a:pPr>
            <a:endParaRPr lang="en-US" sz="2400">
              <a:solidFill>
                <a:schemeClr val="bg1"/>
              </a:solidFill>
              <a:ea typeface="+mn-lt"/>
              <a:cs typeface="+mn-lt"/>
            </a:endParaRPr>
          </a:p>
        </p:txBody>
      </p:sp>
      <p:sp>
        <p:nvSpPr>
          <p:cNvPr id="7" name="Rectangle 6">
            <a:extLst>
              <a:ext uri="{FF2B5EF4-FFF2-40B4-BE49-F238E27FC236}">
                <a16:creationId xmlns:a16="http://schemas.microsoft.com/office/drawing/2014/main" id="{56012B6A-EA9B-2D8A-A88E-A545E52EE615}"/>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4D920BA0-EA55-3EA4-4F7C-71AB9923FA47}"/>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AE5F5AA5-4B42-26E0-3EA0-025334A8550C}"/>
              </a:ext>
            </a:extLst>
          </p:cNvPr>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rPr>
              <a:t>Discuss</a:t>
            </a:r>
            <a:endParaRPr lang="en-US" err="1">
              <a:solidFill>
                <a:schemeClr val="bg1"/>
              </a:solidFill>
            </a:endParaRPr>
          </a:p>
        </p:txBody>
      </p:sp>
      <p:sp>
        <p:nvSpPr>
          <p:cNvPr id="8" name="Rectangle 7">
            <a:extLst>
              <a:ext uri="{FF2B5EF4-FFF2-40B4-BE49-F238E27FC236}">
                <a16:creationId xmlns:a16="http://schemas.microsoft.com/office/drawing/2014/main" id="{2973BA0E-8FB3-7B13-70EE-AA61D5261A41}"/>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working in a field&#10;&#10;Description automatically generated">
            <a:extLst>
              <a:ext uri="{FF2B5EF4-FFF2-40B4-BE49-F238E27FC236}">
                <a16:creationId xmlns:a16="http://schemas.microsoft.com/office/drawing/2014/main" id="{BFFE5A38-D60F-84F3-882A-8E8A6C6B782B}"/>
              </a:ext>
            </a:extLst>
          </p:cNvPr>
          <p:cNvPicPr>
            <a:picLocks noChangeAspect="1"/>
          </p:cNvPicPr>
          <p:nvPr/>
        </p:nvPicPr>
        <p:blipFill>
          <a:blip r:embed="rId4"/>
          <a:stretch>
            <a:fillRect/>
          </a:stretch>
        </p:blipFill>
        <p:spPr>
          <a:xfrm>
            <a:off x="3123350" y="2753583"/>
            <a:ext cx="5941802" cy="3705224"/>
          </a:xfrm>
          <a:prstGeom prst="rect">
            <a:avLst/>
          </a:prstGeom>
        </p:spPr>
      </p:pic>
      <p:sp>
        <p:nvSpPr>
          <p:cNvPr id="6" name="Object 24">
            <a:extLst>
              <a:ext uri="{FF2B5EF4-FFF2-40B4-BE49-F238E27FC236}">
                <a16:creationId xmlns:a16="http://schemas.microsoft.com/office/drawing/2014/main" id="{C7F302DD-316B-E150-BE86-C284E9A8BDA5}"/>
              </a:ext>
            </a:extLst>
          </p:cNvPr>
          <p:cNvSpPr/>
          <p:nvPr/>
        </p:nvSpPr>
        <p:spPr>
          <a:xfrm>
            <a:off x="3125368" y="6527680"/>
            <a:ext cx="4627335" cy="370559"/>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ea typeface="+mn-lt"/>
                <a:cs typeface="+mn-lt"/>
              </a:rPr>
              <a:t>Library of Congress Prints and Photographs Division, 2015650292.</a:t>
            </a:r>
            <a:endParaRPr lang="en-US" sz="1200">
              <a:cs typeface="Arial"/>
            </a:endParaRPr>
          </a:p>
          <a:p>
            <a:pPr>
              <a:lnSpc>
                <a:spcPts val="1946"/>
              </a:lnSpc>
            </a:pPr>
            <a:endParaRPr lang="en-US">
              <a:solidFill>
                <a:srgbClr val="FFFFFF"/>
              </a:solidFill>
              <a:latin typeface="Calibri"/>
              <a:cs typeface="Calibri"/>
            </a:endParaRPr>
          </a:p>
        </p:txBody>
      </p:sp>
    </p:spTree>
    <p:extLst>
      <p:ext uri="{BB962C8B-B14F-4D97-AF65-F5344CB8AC3E}">
        <p14:creationId xmlns:p14="http://schemas.microsoft.com/office/powerpoint/2010/main" val="18291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C32F992D-E5C2-A711-5A30-504698ECDC72}"/>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CA3C95BC-2564-A4F2-8150-56674A1FCF5F}"/>
              </a:ext>
            </a:extLst>
          </p:cNvPr>
          <p:cNvSpPr/>
          <p:nvPr/>
        </p:nvSpPr>
        <p:spPr>
          <a:xfrm>
            <a:off x="389242" y="2193130"/>
            <a:ext cx="11667861" cy="3859589"/>
          </a:xfrm>
          <a:prstGeom prst="rect">
            <a:avLst/>
          </a:prstGeom>
          <a:noFill/>
        </p:spPr>
        <p:txBody>
          <a:bodyPr wrap="square" lIns="0" tIns="0" rIns="0" bIns="0" rtlCol="0" anchor="t"/>
          <a:lstStyle/>
          <a:p>
            <a:r>
              <a:rPr lang="en-US" sz="2400" dirty="0">
                <a:solidFill>
                  <a:schemeClr val="bg1"/>
                </a:solidFill>
                <a:ea typeface="+mn-lt"/>
                <a:cs typeface="+mn-lt"/>
              </a:rPr>
              <a:t>What might someone who was forced to work in the house have had to worry about?</a:t>
            </a:r>
            <a:endParaRPr lang="en-US" dirty="0">
              <a:solidFill>
                <a:schemeClr val="bg1"/>
              </a:solidFill>
              <a:cs typeface="Arial"/>
            </a:endParaRPr>
          </a:p>
        </p:txBody>
      </p:sp>
      <p:sp>
        <p:nvSpPr>
          <p:cNvPr id="7" name="Rectangle 6">
            <a:extLst>
              <a:ext uri="{FF2B5EF4-FFF2-40B4-BE49-F238E27FC236}">
                <a16:creationId xmlns:a16="http://schemas.microsoft.com/office/drawing/2014/main" id="{7E7F5895-E8AC-37C7-598C-62AC95ADA51C}"/>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0205B465-4623-1683-692B-ACA66C11B026}"/>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4D1988F5-3C9A-C088-9175-415BD2991572}"/>
              </a:ext>
            </a:extLst>
          </p:cNvPr>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rPr>
              <a:t>Discuss</a:t>
            </a:r>
            <a:endParaRPr lang="en-US" err="1">
              <a:solidFill>
                <a:schemeClr val="bg1"/>
              </a:solidFill>
            </a:endParaRPr>
          </a:p>
        </p:txBody>
      </p:sp>
      <p:sp>
        <p:nvSpPr>
          <p:cNvPr id="8" name="Rectangle 7">
            <a:extLst>
              <a:ext uri="{FF2B5EF4-FFF2-40B4-BE49-F238E27FC236}">
                <a16:creationId xmlns:a16="http://schemas.microsoft.com/office/drawing/2014/main" id="{EADF7B93-C009-4A03-2F7A-E77215534B6F}"/>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hildren standing around a person and person&#10;&#10;Description automatically generated">
            <a:extLst>
              <a:ext uri="{FF2B5EF4-FFF2-40B4-BE49-F238E27FC236}">
                <a16:creationId xmlns:a16="http://schemas.microsoft.com/office/drawing/2014/main" id="{FC643CDB-EFD9-687F-84F1-DB1EE3F0998B}"/>
              </a:ext>
            </a:extLst>
          </p:cNvPr>
          <p:cNvPicPr>
            <a:picLocks noChangeAspect="1"/>
          </p:cNvPicPr>
          <p:nvPr/>
        </p:nvPicPr>
        <p:blipFill>
          <a:blip r:embed="rId4"/>
          <a:stretch>
            <a:fillRect/>
          </a:stretch>
        </p:blipFill>
        <p:spPr>
          <a:xfrm>
            <a:off x="1520842" y="2896466"/>
            <a:ext cx="3399958" cy="3542034"/>
          </a:xfrm>
          <a:prstGeom prst="rect">
            <a:avLst/>
          </a:prstGeom>
        </p:spPr>
      </p:pic>
      <p:sp>
        <p:nvSpPr>
          <p:cNvPr id="6" name="Object 24">
            <a:extLst>
              <a:ext uri="{FF2B5EF4-FFF2-40B4-BE49-F238E27FC236}">
                <a16:creationId xmlns:a16="http://schemas.microsoft.com/office/drawing/2014/main" id="{AC9AB1C9-F649-96EC-8F97-DC3224EBE81C}"/>
              </a:ext>
            </a:extLst>
          </p:cNvPr>
          <p:cNvSpPr/>
          <p:nvPr/>
        </p:nvSpPr>
        <p:spPr>
          <a:xfrm>
            <a:off x="1518989" y="6486491"/>
            <a:ext cx="4040390" cy="370559"/>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ea typeface="+mn-lt"/>
                <a:cs typeface="+mn-lt"/>
              </a:rPr>
              <a:t>Courtesy of the New York Public Library, b17149519.</a:t>
            </a:r>
            <a:endParaRPr lang="en-US">
              <a:ea typeface="+mn-lt"/>
              <a:cs typeface="+mn-lt"/>
            </a:endParaRPr>
          </a:p>
          <a:p>
            <a:endParaRPr lang="en-US" sz="1200">
              <a:solidFill>
                <a:srgbClr val="FFFFFF"/>
              </a:solidFill>
              <a:cs typeface="Arial"/>
            </a:endParaRPr>
          </a:p>
          <a:p>
            <a:pPr>
              <a:lnSpc>
                <a:spcPts val="1946"/>
              </a:lnSpc>
            </a:pPr>
            <a:endParaRPr lang="en-US">
              <a:solidFill>
                <a:srgbClr val="FFFFFF"/>
              </a:solidFill>
              <a:latin typeface="Calibri"/>
              <a:cs typeface="Calibri"/>
            </a:endParaRPr>
          </a:p>
        </p:txBody>
      </p:sp>
      <p:pic>
        <p:nvPicPr>
          <p:cNvPr id="10" name="Picture 9" descr="A white house with a spiral staircase&#10;&#10;Description automatically generated">
            <a:extLst>
              <a:ext uri="{FF2B5EF4-FFF2-40B4-BE49-F238E27FC236}">
                <a16:creationId xmlns:a16="http://schemas.microsoft.com/office/drawing/2014/main" id="{95282BA0-E61A-724F-62D1-0004E349E205}"/>
              </a:ext>
            </a:extLst>
          </p:cNvPr>
          <p:cNvPicPr>
            <a:picLocks noChangeAspect="1"/>
          </p:cNvPicPr>
          <p:nvPr/>
        </p:nvPicPr>
        <p:blipFill>
          <a:blip r:embed="rId5"/>
          <a:stretch>
            <a:fillRect/>
          </a:stretch>
        </p:blipFill>
        <p:spPr>
          <a:xfrm>
            <a:off x="5931242" y="2895187"/>
            <a:ext cx="5303109" cy="3538975"/>
          </a:xfrm>
          <a:prstGeom prst="rect">
            <a:avLst/>
          </a:prstGeom>
        </p:spPr>
      </p:pic>
      <p:sp>
        <p:nvSpPr>
          <p:cNvPr id="11" name="Object 24">
            <a:extLst>
              <a:ext uri="{FF2B5EF4-FFF2-40B4-BE49-F238E27FC236}">
                <a16:creationId xmlns:a16="http://schemas.microsoft.com/office/drawing/2014/main" id="{9BEFA955-CE6C-D837-D7AF-8360501F30BF}"/>
              </a:ext>
            </a:extLst>
          </p:cNvPr>
          <p:cNvSpPr/>
          <p:nvPr/>
        </p:nvSpPr>
        <p:spPr>
          <a:xfrm>
            <a:off x="5926232" y="6486491"/>
            <a:ext cx="4040390" cy="370559"/>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ea typeface="+mn-lt"/>
                <a:cs typeface="+mn-lt"/>
              </a:rPr>
              <a:t>Roberto Michel/Shutterstock.com</a:t>
            </a:r>
            <a:endParaRPr lang="en-US"/>
          </a:p>
          <a:p>
            <a:endParaRPr lang="en-US" sz="1200">
              <a:solidFill>
                <a:srgbClr val="FFFFFF"/>
              </a:solidFill>
              <a:cs typeface="Arial"/>
            </a:endParaRPr>
          </a:p>
          <a:p>
            <a:pPr>
              <a:lnSpc>
                <a:spcPts val="1946"/>
              </a:lnSpc>
            </a:pPr>
            <a:endParaRPr lang="en-US">
              <a:solidFill>
                <a:srgbClr val="FFFFFF"/>
              </a:solidFill>
              <a:latin typeface="Calibri"/>
              <a:cs typeface="Calibri"/>
            </a:endParaRPr>
          </a:p>
        </p:txBody>
      </p:sp>
    </p:spTree>
    <p:extLst>
      <p:ext uri="{BB962C8B-B14F-4D97-AF65-F5344CB8AC3E}">
        <p14:creationId xmlns:p14="http://schemas.microsoft.com/office/powerpoint/2010/main" val="82696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F928D734-FC6E-AD53-5060-5A63EA99B2CE}"/>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C4D427F3-0EB7-1912-C8AD-5BC5C8F3B4A6}"/>
              </a:ext>
            </a:extLst>
          </p:cNvPr>
          <p:cNvSpPr/>
          <p:nvPr/>
        </p:nvSpPr>
        <p:spPr>
          <a:xfrm>
            <a:off x="389242" y="2347738"/>
            <a:ext cx="4362601" cy="3704981"/>
          </a:xfrm>
          <a:prstGeom prst="rect">
            <a:avLst/>
          </a:prstGeom>
          <a:noFill/>
        </p:spPr>
        <p:txBody>
          <a:bodyPr wrap="square" lIns="0" tIns="0" rIns="0" bIns="0" rtlCol="0" anchor="t"/>
          <a:lstStyle/>
          <a:p>
            <a:r>
              <a:rPr lang="en-US" sz="2400" dirty="0">
                <a:solidFill>
                  <a:schemeClr val="bg1"/>
                </a:solidFill>
                <a:ea typeface="+mn-lt"/>
                <a:cs typeface="+mn-lt"/>
              </a:rPr>
              <a:t>Fieldwork</a:t>
            </a:r>
            <a:endParaRPr lang="en-US" dirty="0">
              <a:solidFill>
                <a:schemeClr val="bg1"/>
              </a:solidFill>
              <a:cs typeface="Arial"/>
            </a:endParaRPr>
          </a:p>
        </p:txBody>
      </p:sp>
      <p:sp>
        <p:nvSpPr>
          <p:cNvPr id="7" name="Rectangle 6">
            <a:extLst>
              <a:ext uri="{FF2B5EF4-FFF2-40B4-BE49-F238E27FC236}">
                <a16:creationId xmlns:a16="http://schemas.microsoft.com/office/drawing/2014/main" id="{CE7063ED-2833-5FC4-7804-B82EF9181BD7}"/>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3C965962-6348-9D2C-82A4-2277F85DD15A}"/>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273D6C62-C74E-7247-3328-A4B4CCBAEE74}"/>
              </a:ext>
            </a:extLst>
          </p:cNvPr>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rPr>
              <a:t>Set Up Your Notes</a:t>
            </a:r>
            <a:endParaRPr lang="en-US"/>
          </a:p>
        </p:txBody>
      </p:sp>
      <p:sp>
        <p:nvSpPr>
          <p:cNvPr id="8" name="Rectangle 7">
            <a:extLst>
              <a:ext uri="{FF2B5EF4-FFF2-40B4-BE49-F238E27FC236}">
                <a16:creationId xmlns:a16="http://schemas.microsoft.com/office/drawing/2014/main" id="{61AA8BFE-72FC-0D52-10E8-B6084CE504C0}"/>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4">
            <a:extLst>
              <a:ext uri="{FF2B5EF4-FFF2-40B4-BE49-F238E27FC236}">
                <a16:creationId xmlns:a16="http://schemas.microsoft.com/office/drawing/2014/main" id="{F399FC54-72C8-9E28-31F8-026973BD9C77}"/>
              </a:ext>
            </a:extLst>
          </p:cNvPr>
          <p:cNvSpPr/>
          <p:nvPr/>
        </p:nvSpPr>
        <p:spPr>
          <a:xfrm>
            <a:off x="3636024" y="2347738"/>
            <a:ext cx="4362601" cy="3704981"/>
          </a:xfrm>
          <a:prstGeom prst="rect">
            <a:avLst/>
          </a:prstGeom>
          <a:noFill/>
        </p:spPr>
        <p:txBody>
          <a:bodyPr wrap="square" lIns="0" tIns="0" rIns="0" bIns="0" rtlCol="0" anchor="t"/>
          <a:lstStyle/>
          <a:p>
            <a:r>
              <a:rPr lang="en-US" sz="2400" dirty="0">
                <a:solidFill>
                  <a:schemeClr val="bg1"/>
                </a:solidFill>
                <a:ea typeface="+mn-lt"/>
                <a:cs typeface="+mn-lt"/>
              </a:rPr>
              <a:t>Housework</a:t>
            </a:r>
            <a:endParaRPr lang="en-US" dirty="0">
              <a:solidFill>
                <a:schemeClr val="bg1"/>
              </a:solidFill>
              <a:cs typeface="Arial"/>
            </a:endParaRPr>
          </a:p>
        </p:txBody>
      </p:sp>
      <p:sp>
        <p:nvSpPr>
          <p:cNvPr id="4" name="Rectangle 3">
            <a:extLst>
              <a:ext uri="{FF2B5EF4-FFF2-40B4-BE49-F238E27FC236}">
                <a16:creationId xmlns:a16="http://schemas.microsoft.com/office/drawing/2014/main" id="{02F91593-CC99-9CC6-CA3C-0E943C878438}"/>
              </a:ext>
            </a:extLst>
          </p:cNvPr>
          <p:cNvSpPr/>
          <p:nvPr/>
        </p:nvSpPr>
        <p:spPr>
          <a:xfrm>
            <a:off x="255104" y="2236304"/>
            <a:ext cx="6736521" cy="407504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2DF4375-59A6-BEB0-41E8-A5220F159ABD}"/>
              </a:ext>
            </a:extLst>
          </p:cNvPr>
          <p:cNvCxnSpPr/>
          <p:nvPr/>
        </p:nvCxnSpPr>
        <p:spPr>
          <a:xfrm>
            <a:off x="3474278" y="2231886"/>
            <a:ext cx="3975" cy="4072833"/>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1755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a:extLst>
            <a:ext uri="{FF2B5EF4-FFF2-40B4-BE49-F238E27FC236}">
              <a16:creationId xmlns:a16="http://schemas.microsoft.com/office/drawing/2014/main" id="{B24AB1C9-BEA4-497B-2930-620EC6F32E1D}"/>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94ABB3F6-C6CB-888B-585C-982C8B04A92A}"/>
              </a:ext>
            </a:extLst>
          </p:cNvPr>
          <p:cNvSpPr/>
          <p:nvPr/>
        </p:nvSpPr>
        <p:spPr>
          <a:xfrm>
            <a:off x="389242" y="2347738"/>
            <a:ext cx="10845122" cy="3704981"/>
          </a:xfrm>
          <a:prstGeom prst="rect">
            <a:avLst/>
          </a:prstGeom>
          <a:noFill/>
        </p:spPr>
        <p:txBody>
          <a:bodyPr wrap="square" lIns="0" tIns="0" rIns="0" bIns="0" rtlCol="0" anchor="t"/>
          <a:lstStyle/>
          <a:p>
            <a:pPr>
              <a:lnSpc>
                <a:spcPct val="150000"/>
              </a:lnSpc>
            </a:pPr>
            <a:r>
              <a:rPr lang="en-US" sz="2400">
                <a:solidFill>
                  <a:schemeClr val="bg1"/>
                </a:solidFill>
                <a:ea typeface="+mn-lt"/>
                <a:cs typeface="+mn-lt"/>
              </a:rPr>
              <a:t>On your T-chart, take notes and answer the following questions:</a:t>
            </a:r>
            <a:endParaRPr lang="en-US">
              <a:solidFill>
                <a:schemeClr val="bg1"/>
              </a:solidFill>
              <a:cs typeface="Arial"/>
            </a:endParaRPr>
          </a:p>
          <a:p>
            <a:pPr marL="342900" indent="-342900">
              <a:lnSpc>
                <a:spcPct val="150000"/>
              </a:lnSpc>
              <a:buFont typeface="Arial"/>
              <a:buChar char="•"/>
            </a:pPr>
            <a:r>
              <a:rPr lang="en-US" sz="2400">
                <a:solidFill>
                  <a:schemeClr val="bg1"/>
                </a:solidFill>
                <a:ea typeface="+mn-lt"/>
                <a:cs typeface="+mn-lt"/>
              </a:rPr>
              <a:t>What was daily work like?</a:t>
            </a:r>
            <a:endParaRPr lang="en-US">
              <a:solidFill>
                <a:schemeClr val="bg1"/>
              </a:solidFill>
              <a:cs typeface="Arial"/>
            </a:endParaRPr>
          </a:p>
          <a:p>
            <a:pPr marL="342900" indent="-342900">
              <a:lnSpc>
                <a:spcPct val="150000"/>
              </a:lnSpc>
              <a:buFont typeface="Arial"/>
              <a:buChar char="•"/>
            </a:pPr>
            <a:r>
              <a:rPr lang="en-US" sz="2400">
                <a:solidFill>
                  <a:schemeClr val="bg1"/>
                </a:solidFill>
                <a:ea typeface="+mn-lt"/>
                <a:cs typeface="+mn-lt"/>
              </a:rPr>
              <a:t>What worries did people experience both in and out of the house?</a:t>
            </a:r>
            <a:endParaRPr lang="en-US">
              <a:solidFill>
                <a:schemeClr val="bg1"/>
              </a:solidFill>
            </a:endParaRPr>
          </a:p>
          <a:p>
            <a:pPr marL="342900" indent="-342900">
              <a:lnSpc>
                <a:spcPct val="150000"/>
              </a:lnSpc>
              <a:buFont typeface="Arial"/>
              <a:buChar char="•"/>
            </a:pPr>
            <a:r>
              <a:rPr lang="en-US" sz="2400">
                <a:solidFill>
                  <a:schemeClr val="bg1"/>
                </a:solidFill>
                <a:ea typeface="+mn-lt"/>
                <a:cs typeface="+mn-lt"/>
              </a:rPr>
              <a:t>What other general information did you learn about the kind of work done in the field and in the house?</a:t>
            </a:r>
            <a:endParaRPr lang="en-US">
              <a:solidFill>
                <a:schemeClr val="bg1"/>
              </a:solidFill>
              <a:cs typeface="Arial"/>
            </a:endParaRPr>
          </a:p>
          <a:p>
            <a:pPr marL="457200" indent="-457200">
              <a:lnSpc>
                <a:spcPct val="150000"/>
              </a:lnSpc>
              <a:buFont typeface="Arial"/>
              <a:buChar char="•"/>
            </a:pPr>
            <a:endParaRPr lang="en-US" sz="2400">
              <a:solidFill>
                <a:schemeClr val="bg1"/>
              </a:solidFill>
              <a:ea typeface="+mn-lt"/>
              <a:cs typeface="+mn-lt"/>
            </a:endParaRPr>
          </a:p>
        </p:txBody>
      </p:sp>
      <p:sp>
        <p:nvSpPr>
          <p:cNvPr id="7" name="Rectangle 6">
            <a:extLst>
              <a:ext uri="{FF2B5EF4-FFF2-40B4-BE49-F238E27FC236}">
                <a16:creationId xmlns:a16="http://schemas.microsoft.com/office/drawing/2014/main" id="{6AA3E511-B150-68A1-36F9-793ED923659C}"/>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3F54AD1F-57EA-AB03-14B2-646164768E31}"/>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a:extLst>
              <a:ext uri="{FF2B5EF4-FFF2-40B4-BE49-F238E27FC236}">
                <a16:creationId xmlns:a16="http://schemas.microsoft.com/office/drawing/2014/main" id="{0663465B-E83E-A311-A32C-82609B103505}"/>
              </a:ext>
            </a:extLst>
          </p:cNvPr>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ea typeface="+mn-lt"/>
                <a:cs typeface="+mn-lt"/>
              </a:rPr>
              <a:t>Read for General Comprehension</a:t>
            </a:r>
            <a:endParaRPr lang="en-US">
              <a:solidFill>
                <a:schemeClr val="bg1"/>
              </a:solidFill>
              <a:ea typeface="+mn-lt"/>
              <a:cs typeface="+mn-lt"/>
            </a:endParaRPr>
          </a:p>
          <a:p>
            <a:pPr>
              <a:lnSpc>
                <a:spcPts val="3378"/>
              </a:lnSpc>
            </a:pPr>
            <a:endParaRPr lang="en-US" sz="480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8911574E-3CE8-F8C7-FB65-B733E69B9354}"/>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664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076b7d3-9947-4bf6-bd21-00144c846d52" xsi:nil="true"/>
    <SharedWithUsers xmlns="8076b7d3-9947-4bf6-bd21-00144c846d52">
      <UserInfo>
        <DisplayName>Kim Moore</DisplayName>
        <AccountId>166</AccountId>
        <AccountType/>
      </UserInfo>
    </SharedWithUsers>
    <lcf76f155ced4ddcb4097134ff3c332f xmlns="b74aa9de-30c7-4762-815a-b8c257252282">
      <Terms xmlns="http://schemas.microsoft.com/office/infopath/2007/PartnerControls"/>
    </lcf76f155ced4ddcb4097134ff3c332f>
    <MediaLengthInSeconds xmlns="b74aa9de-30c7-4762-815a-b8c2572522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0673FD70D1FD43B7B8E59EF22B0311" ma:contentTypeVersion="19" ma:contentTypeDescription="Create a new document." ma:contentTypeScope="" ma:versionID="9b4c71eb9f0cc7c09b638b34d71e9c9c">
  <xsd:schema xmlns:xsd="http://www.w3.org/2001/XMLSchema" xmlns:xs="http://www.w3.org/2001/XMLSchema" xmlns:p="http://schemas.microsoft.com/office/2006/metadata/properties" xmlns:ns2="b74aa9de-30c7-4762-815a-b8c257252282" xmlns:ns3="8076b7d3-9947-4bf6-bd21-00144c846d52" targetNamespace="http://schemas.microsoft.com/office/2006/metadata/properties" ma:root="true" ma:fieldsID="8054a907695199ddb210b1ebd68c32d4" ns2:_="" ns3:_="">
    <xsd:import namespace="b74aa9de-30c7-4762-815a-b8c257252282"/>
    <xsd:import namespace="8076b7d3-9947-4bf6-bd21-00144c846d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aa9de-30c7-4762-815a-b8c2572522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f03657-2453-448c-b7c8-9c0fdfefc2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76b7d3-9947-4bf6-bd21-00144c846d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8d3f57-a526-4c79-bb2a-c9ac8016f60b}" ma:internalName="TaxCatchAll" ma:showField="CatchAllData" ma:web="8076b7d3-9947-4bf6-bd21-00144c846d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47F963-C346-491E-9DF9-3A7C319B5BCE}">
  <ds:schemaRefs>
    <ds:schemaRef ds:uri="7deed2c8-7393-40df-b2a5-2677c681f1c9"/>
    <ds:schemaRef ds:uri="8076b7d3-9947-4bf6-bd21-00144c846d52"/>
    <ds:schemaRef ds:uri="9d99a374-df40-4f2a-9b3d-37502b50c6e7"/>
    <ds:schemaRef ds:uri="b74aa9de-30c7-4762-815a-b8c25725228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A5344F6-6EE6-4A45-BE1C-92FF23C790F6}">
  <ds:schemaRefs>
    <ds:schemaRef ds:uri="http://schemas.microsoft.com/sharepoint/v3/contenttype/forms"/>
  </ds:schemaRefs>
</ds:datastoreItem>
</file>

<file path=customXml/itemProps3.xml><?xml version="1.0" encoding="utf-8"?>
<ds:datastoreItem xmlns:ds="http://schemas.openxmlformats.org/officeDocument/2006/customXml" ds:itemID="{4FBDA594-62C3-4A81-83AA-87BC603DA25D}">
  <ds:schemaRefs>
    <ds:schemaRef ds:uri="8076b7d3-9947-4bf6-bd21-00144c846d52"/>
    <ds:schemaRef ds:uri="b74aa9de-30c7-4762-815a-b8c2572522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45</cp:revision>
  <dcterms:created xsi:type="dcterms:W3CDTF">2023-03-20T23:37:49Z</dcterms:created>
  <dcterms:modified xsi:type="dcterms:W3CDTF">2024-02-21T18:13:11Z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0x0101006A0673FD70D1FD43B7B8E59EF22B0311</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