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4" r:id="rId4"/>
  </p:sldMasterIdLst>
  <p:notesMasterIdLst>
    <p:notesMasterId r:id="rId44"/>
  </p:notesMasterIdLst>
  <p:sldIdLst>
    <p:sldId id="256" r:id="rId5"/>
    <p:sldId id="281" r:id="rId6"/>
    <p:sldId id="287" r:id="rId7"/>
    <p:sldId id="288" r:id="rId8"/>
    <p:sldId id="289" r:id="rId9"/>
    <p:sldId id="290" r:id="rId10"/>
    <p:sldId id="291" r:id="rId11"/>
    <p:sldId id="292" r:id="rId12"/>
    <p:sldId id="293" r:id="rId13"/>
    <p:sldId id="295" r:id="rId14"/>
    <p:sldId id="325" r:id="rId15"/>
    <p:sldId id="297" r:id="rId16"/>
    <p:sldId id="268" r:id="rId17"/>
    <p:sldId id="298" r:id="rId18"/>
    <p:sldId id="299" r:id="rId19"/>
    <p:sldId id="301" r:id="rId20"/>
    <p:sldId id="326"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27" r:id="rId36"/>
    <p:sldId id="317" r:id="rId37"/>
    <p:sldId id="318" r:id="rId38"/>
    <p:sldId id="319" r:id="rId39"/>
    <p:sldId id="320" r:id="rId40"/>
    <p:sldId id="321" r:id="rId41"/>
    <p:sldId id="322" r:id="rId42"/>
    <p:sldId id="324" r:id="rId43"/>
  </p:sldIdLst>
  <p:sldSz cx="12192000" cy="6858000"/>
  <p:notesSz cx="6858000" cy="12192000"/>
  <p:embeddedFontLst>
    <p:embeddedFont>
      <p:font typeface="Tw Cen MT" panose="020B0602020104020603" pitchFamily="34" charset="0"/>
      <p:regular r:id="rId45"/>
      <p:bold r:id="rId46"/>
      <p:italic r:id="rId47"/>
      <p:boldItalic r:id="rId48"/>
    </p:embeddedFont>
    <p:embeddedFont>
      <p:font typeface="Tw Cen MT Condensed" panose="020B0606020104020203" pitchFamily="34" charset="0"/>
      <p:regular r:id="rId49"/>
      <p:bold r:id="rId50"/>
    </p:embeddedFont>
    <p:embeddedFont>
      <p:font typeface="Wingdings 3" panose="05040102010807070707" pitchFamily="18" charset="2"/>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3B2"/>
    <a:srgbClr val="004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62FCE-1B54-53B9-6EC6-41B83B34BC1C}" v="83" dt="2024-02-21T20:16:52.214"/>
    <p1510:client id="{05A50DB0-9D75-999E-313F-5A05DEB6D703}" v="1" dt="2024-02-21T15:39:32.796"/>
    <p1510:client id="{4A3457B7-8B4F-1303-A1B7-1EC22F17EA7D}" v="245" dt="2024-02-21T19:50:44.927"/>
    <p1510:client id="{4DF95A8F-13CF-4AA1-ABCC-889FAF12AAB7}" v="225" dt="2024-02-21T22:43:41.131"/>
    <p1510:client id="{66E262B4-8A4A-F203-3826-5440CB7ABB8C}" v="1091" dt="2024-02-21T17:05:24.650"/>
    <p1510:client id="{BD0F59FD-B14C-84F0-AE31-9C30903E4803}" v="913" dt="2024-02-21T21:27:05.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B39718F9-AA02-4FB6-870F-689F16A30779}" type="datetimeFigureOut">
              <a:t>2/21/2024</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7BCC40FD-863C-423F-A27F-B82639123B1A}" type="slidenum">
              <a:t>‹#›</a:t>
            </a:fld>
            <a:endParaRPr lang="en-US"/>
          </a:p>
        </p:txBody>
      </p:sp>
    </p:spTree>
    <p:extLst>
      <p:ext uri="{BB962C8B-B14F-4D97-AF65-F5344CB8AC3E}">
        <p14:creationId xmlns:p14="http://schemas.microsoft.com/office/powerpoint/2010/main" val="3177545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URL: https://player.vimeo.com/external/372311827.hd.mp4?s=123d85871c478ae56caebd12cc6da83ac9a9d976&amp;oauth2_token_id=57447761</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2153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392903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chrome-extension://efaidnbmnnnibpcajpcglclefindmkaj/https://www.splcenter.org/sites/default/files/com_whose_heritage_timeline_print.pdf</a:t>
            </a:r>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397812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424332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522077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2521772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2856514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3451207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6828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45978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248737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90983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2726587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2065186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3648794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214935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2902984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1445617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13131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301538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143390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3650886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74250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33</a:t>
            </a:fld>
            <a:endParaRPr lang="en-US"/>
          </a:p>
        </p:txBody>
      </p:sp>
    </p:spTree>
    <p:extLst>
      <p:ext uri="{BB962C8B-B14F-4D97-AF65-F5344CB8AC3E}">
        <p14:creationId xmlns:p14="http://schemas.microsoft.com/office/powerpoint/2010/main" val="272278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2079018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35</a:t>
            </a:fld>
            <a:endParaRPr lang="en-US"/>
          </a:p>
        </p:txBody>
      </p:sp>
    </p:spTree>
    <p:extLst>
      <p:ext uri="{BB962C8B-B14F-4D97-AF65-F5344CB8AC3E}">
        <p14:creationId xmlns:p14="http://schemas.microsoft.com/office/powerpoint/2010/main" val="1651339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1983990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1231518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38</a:t>
            </a:fld>
            <a:endParaRPr lang="en-US"/>
          </a:p>
        </p:txBody>
      </p:sp>
    </p:spTree>
    <p:extLst>
      <p:ext uri="{BB962C8B-B14F-4D97-AF65-F5344CB8AC3E}">
        <p14:creationId xmlns:p14="http://schemas.microsoft.com/office/powerpoint/2010/main" val="3655430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39</a:t>
            </a:fld>
            <a:endParaRPr lang="en-US"/>
          </a:p>
        </p:txBody>
      </p:sp>
    </p:spTree>
    <p:extLst>
      <p:ext uri="{BB962C8B-B14F-4D97-AF65-F5344CB8AC3E}">
        <p14:creationId xmlns:p14="http://schemas.microsoft.com/office/powerpoint/2010/main" val="1922882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58599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49803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690144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410804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267227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4194350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116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129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07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1984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1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1471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7338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12608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92085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03578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97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2/21/2024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3391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chrome-extension:/efaidnbmnnnibpcajpcglclefindmkaj/https:/www.splcenter.org/sites/default/files/com_whose_heritage_timeline_prin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splcenter.org/whose-heritage-ma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tnstateparks.com/parks/nathan-bedford-forrest&#820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nytimes.com/2023/10/27/opinion/robert-e-lee-confederate-statues.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media-cldnry.s-nbcnews.com/image/upload/t_fit-1240w,f_auto,q_auto:best/newscms/2017_39/2169716/gettyimages-831336742.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4" name="Object 3"/>
          <p:cNvSpPr/>
          <p:nvPr/>
        </p:nvSpPr>
        <p:spPr>
          <a:xfrm>
            <a:off x="2952120" y="5356949"/>
            <a:ext cx="6305878" cy="321760"/>
          </a:xfrm>
          <a:prstGeom prst="rect">
            <a:avLst/>
          </a:prstGeom>
          <a:noFill/>
        </p:spPr>
        <p:txBody>
          <a:bodyPr wrap="square" lIns="0" tIns="0" rIns="0" bIns="0" rtlCol="0" anchor="t"/>
          <a:lstStyle/>
          <a:p>
            <a:pPr algn="ctr">
              <a:lnSpc>
                <a:spcPts val="2534"/>
              </a:lnSpc>
              <a:spcBef>
                <a:spcPts val="2218"/>
              </a:spcBef>
            </a:pPr>
            <a:endParaRPr lang="en-US" sz="3600" b="1">
              <a:solidFill>
                <a:srgbClr val="0093B2"/>
              </a:solidFill>
              <a:latin typeface="Calibri"/>
              <a:ea typeface="Sharp Grotesk"/>
              <a:cs typeface="Calibri"/>
            </a:endParaRPr>
          </a:p>
        </p:txBody>
      </p:sp>
      <p:pic>
        <p:nvPicPr>
          <p:cNvPr id="5" name="Object 4" descr="Book open on a deck with a blackboard in the background"/>
          <p:cNvPicPr>
            <a:picLocks noChangeAspect="1"/>
          </p:cNvPicPr>
          <p:nvPr/>
        </p:nvPicPr>
        <p:blipFill rotWithShape="1">
          <a:blip r:embed="rId3"/>
          <a:srcRect t="51172" r="-87" b="3255"/>
          <a:stretch/>
        </p:blipFill>
        <p:spPr>
          <a:xfrm>
            <a:off x="0" y="0"/>
            <a:ext cx="12199544" cy="3708124"/>
          </a:xfrm>
          <a:prstGeom prst="rect">
            <a:avLst/>
          </a:prstGeom>
        </p:spPr>
      </p:pic>
      <p:pic>
        <p:nvPicPr>
          <p:cNvPr id="6" name="Object 5" descr="preencoded.png"/>
          <p:cNvPicPr>
            <a:picLocks noChangeAspect="1"/>
          </p:cNvPicPr>
          <p:nvPr/>
        </p:nvPicPr>
        <p:blipFill>
          <a:blip r:embed="rId4"/>
          <a:srcRect/>
          <a:stretch/>
        </p:blipFill>
        <p:spPr>
          <a:xfrm>
            <a:off x="1974821" y="4059609"/>
            <a:ext cx="8234759" cy="722045"/>
          </a:xfrm>
          <a:prstGeom prst="rect">
            <a:avLst/>
          </a:prstGeom>
        </p:spPr>
      </p:pic>
      <p:sp>
        <p:nvSpPr>
          <p:cNvPr id="3" name="Object 3">
            <a:extLst>
              <a:ext uri="{FF2B5EF4-FFF2-40B4-BE49-F238E27FC236}">
                <a16:creationId xmlns:a16="http://schemas.microsoft.com/office/drawing/2014/main" id="{D2C6CFFE-1AA5-AFC9-ACB7-1F4B45DB46DB}"/>
              </a:ext>
            </a:extLst>
          </p:cNvPr>
          <p:cNvSpPr/>
          <p:nvPr/>
        </p:nvSpPr>
        <p:spPr>
          <a:xfrm>
            <a:off x="2369414" y="5053144"/>
            <a:ext cx="7437672" cy="1038936"/>
          </a:xfrm>
          <a:prstGeom prst="rect">
            <a:avLst/>
          </a:prstGeom>
          <a:noFill/>
        </p:spPr>
        <p:txBody>
          <a:bodyPr wrap="square" lIns="0" tIns="0" rIns="0" bIns="0" rtlCol="0" anchor="t"/>
          <a:lstStyle/>
          <a:p>
            <a:pPr algn="ctr">
              <a:lnSpc>
                <a:spcPts val="2534"/>
              </a:lnSpc>
              <a:spcBef>
                <a:spcPts val="2218"/>
              </a:spcBef>
            </a:pPr>
            <a:r>
              <a:rPr lang="en-US" sz="2800" dirty="0">
                <a:solidFill>
                  <a:srgbClr val="004986"/>
                </a:solidFill>
                <a:latin typeface="Calibri"/>
                <a:ea typeface="Calibri"/>
                <a:cs typeface="Calibri"/>
              </a:rPr>
              <a:t>Confederate Memorials Lessons:</a:t>
            </a:r>
            <a:br>
              <a:rPr lang="en-US" sz="2800" dirty="0">
                <a:latin typeface="Calibri"/>
                <a:ea typeface="Calibri"/>
              </a:rPr>
            </a:br>
            <a:r>
              <a:rPr lang="en-US" sz="2800" dirty="0">
                <a:solidFill>
                  <a:srgbClr val="004986"/>
                </a:solidFill>
                <a:latin typeface="Calibri"/>
                <a:ea typeface="Calibri"/>
                <a:cs typeface="Calibri"/>
              </a:rPr>
              <a:t>Who should the U.S. memorialize?</a:t>
            </a:r>
            <a:endParaRPr lang="en-US">
              <a:latin typeface="Calibri"/>
            </a:endParaRPr>
          </a:p>
          <a:p>
            <a:pPr algn="ctr">
              <a:lnSpc>
                <a:spcPts val="2534"/>
              </a:lnSpc>
              <a:spcBef>
                <a:spcPts val="2218"/>
              </a:spcBef>
            </a:pPr>
            <a:r>
              <a:rPr lang="en-US" sz="2800" dirty="0">
                <a:solidFill>
                  <a:srgbClr val="004986"/>
                </a:solidFill>
                <a:latin typeface="Calibri"/>
                <a:ea typeface="Calibri"/>
                <a:cs typeface="Calibri"/>
              </a:rPr>
              <a:t>Author: Abigail Henry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What was the Confederacy?</a:t>
            </a:r>
            <a:endParaRPr lang="en-US">
              <a:solidFill>
                <a:schemeClr val="bg1"/>
              </a:solidFill>
              <a:latin typeface="Calibri"/>
              <a:ea typeface="Calibri"/>
              <a:cs typeface="Calibri"/>
            </a:endParaRPr>
          </a:p>
        </p:txBody>
      </p:sp>
      <p:sp>
        <p:nvSpPr>
          <p:cNvPr id="5" name="Object 4"/>
          <p:cNvSpPr/>
          <p:nvPr/>
        </p:nvSpPr>
        <p:spPr>
          <a:xfrm>
            <a:off x="389242" y="2347738"/>
            <a:ext cx="10724944" cy="3715699"/>
          </a:xfrm>
          <a:prstGeom prst="rect">
            <a:avLst/>
          </a:prstGeom>
          <a:noFill/>
        </p:spPr>
        <p:txBody>
          <a:bodyPr wrap="square" lIns="0" tIns="0" rIns="0" bIns="0" rtlCol="0" anchor="t"/>
          <a:lstStyle/>
          <a:p>
            <a:pPr marL="342900" indent="-342900">
              <a:buFont typeface="Arial"/>
              <a:buChar char="•"/>
            </a:pPr>
            <a:r>
              <a:rPr lang="en-US" sz="2400">
                <a:solidFill>
                  <a:schemeClr val="bg1"/>
                </a:solidFill>
                <a:latin typeface="Calibri"/>
                <a:ea typeface="Calibri"/>
                <a:cs typeface="Calibri"/>
              </a:rPr>
              <a:t>The states that seceded from the North/led an insurrection (wanted to become their own country) </a:t>
            </a:r>
            <a:endParaRPr lang="en-US">
              <a:solidFill>
                <a:schemeClr val="bg1"/>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Called the Confederate States of America </a:t>
            </a:r>
            <a:endParaRPr lang="en-US">
              <a:solidFill>
                <a:schemeClr val="bg1"/>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Wanted to keep slavery </a:t>
            </a:r>
            <a:endParaRPr lang="en-US">
              <a:solidFill>
                <a:schemeClr val="bg1"/>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Slavery provided economic value to people in the South </a:t>
            </a:r>
            <a:br>
              <a:rPr lang="en-US" sz="2400">
                <a:latin typeface="Calibri"/>
                <a:ea typeface="Calibri"/>
                <a:cs typeface="Calibri"/>
              </a:rPr>
            </a:br>
            <a:endParaRPr lang="en-US">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Had their own flag</a:t>
            </a:r>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497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Confederate Memorials Fast Facts </a:t>
            </a:r>
            <a:endParaRPr lang="en-US">
              <a:latin typeface="Calibri"/>
              <a:ea typeface="Calibri"/>
              <a:cs typeface="Calibri"/>
            </a:endParaRPr>
          </a:p>
        </p:txBody>
      </p:sp>
      <p:sp>
        <p:nvSpPr>
          <p:cNvPr id="5" name="Object 4"/>
          <p:cNvSpPr/>
          <p:nvPr/>
        </p:nvSpPr>
        <p:spPr>
          <a:xfrm>
            <a:off x="389242" y="2347738"/>
            <a:ext cx="11397296" cy="3738110"/>
          </a:xfrm>
          <a:prstGeom prst="rect">
            <a:avLst/>
          </a:prstGeom>
          <a:noFill/>
        </p:spPr>
        <p:txBody>
          <a:bodyPr wrap="square" lIns="0" tIns="0" rIns="0" bIns="0" rtlCol="0" anchor="t"/>
          <a:lstStyle/>
          <a:p>
            <a:pPr marL="342900" indent="-342900">
              <a:buFont typeface="Arial"/>
              <a:buChar char="•"/>
            </a:pPr>
            <a:r>
              <a:rPr lang="en-US" sz="2400">
                <a:solidFill>
                  <a:schemeClr val="bg1"/>
                </a:solidFill>
                <a:latin typeface="Calibri"/>
                <a:ea typeface="Calibri"/>
                <a:cs typeface="Calibri"/>
              </a:rPr>
              <a:t>Statues/artifacts that honor people who supported the Confederacy </a:t>
            </a: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“The Lost Cause” myth: retelling of the Civil War to make the Confederacy seem heroic </a:t>
            </a:r>
            <a:endParaRPr lang="en-US">
              <a:solidFill>
                <a:schemeClr val="bg1"/>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1,909 confederate memorials still actively displayed as of Jan 2022</a:t>
            </a:r>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970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Evidence 2: Read and Take Notes</a:t>
            </a:r>
            <a:endParaRPr lang="en-US">
              <a:solidFill>
                <a:schemeClr val="bg1"/>
              </a:solidFill>
              <a:latin typeface="Calibri"/>
              <a:ea typeface="Calibri"/>
              <a:cs typeface="Calibri"/>
            </a:endParaRPr>
          </a:p>
        </p:txBody>
      </p:sp>
      <p:sp>
        <p:nvSpPr>
          <p:cNvPr id="5" name="Object 4"/>
          <p:cNvSpPr/>
          <p:nvPr/>
        </p:nvSpPr>
        <p:spPr>
          <a:xfrm>
            <a:off x="322007" y="2190856"/>
            <a:ext cx="2017973" cy="3738110"/>
          </a:xfrm>
          <a:prstGeom prst="rect">
            <a:avLst/>
          </a:prstGeom>
          <a:noFill/>
        </p:spPr>
        <p:txBody>
          <a:bodyPr wrap="square" lIns="0" tIns="0" rIns="0" bIns="0" rtlCol="0" anchor="t"/>
          <a:lstStyle/>
          <a:p>
            <a:r>
              <a:rPr lang="en-US" sz="2400" u="sng">
                <a:solidFill>
                  <a:schemeClr val="bg1"/>
                </a:solidFill>
                <a:latin typeface="Calibri"/>
                <a:ea typeface="Calibri"/>
                <a:cs typeface="Calibri"/>
              </a:rPr>
              <a:t>Graph Analysis </a:t>
            </a:r>
            <a:endParaRPr lang="en-US" sz="2400">
              <a:solidFill>
                <a:schemeClr val="bg1"/>
              </a:solidFill>
              <a:latin typeface="Calibri"/>
              <a:ea typeface="Calibri"/>
              <a:cs typeface="Calibri"/>
            </a:endParaRPr>
          </a:p>
          <a:p>
            <a:pPr>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When were most of the memorials put up? </a:t>
            </a:r>
            <a:endParaRPr lang="en-US">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What stands out to you?</a:t>
            </a:r>
            <a:endParaRPr lang="en-US">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aph of different colored dots&#10;&#10;Description automatically generated">
            <a:extLst>
              <a:ext uri="{FF2B5EF4-FFF2-40B4-BE49-F238E27FC236}">
                <a16:creationId xmlns:a16="http://schemas.microsoft.com/office/drawing/2014/main" id="{35BFA979-BFA2-4D8B-61BE-0315FE8B8181}"/>
              </a:ext>
            </a:extLst>
          </p:cNvPr>
          <p:cNvPicPr>
            <a:picLocks noChangeAspect="1"/>
          </p:cNvPicPr>
          <p:nvPr/>
        </p:nvPicPr>
        <p:blipFill>
          <a:blip r:embed="rId3"/>
          <a:stretch>
            <a:fillRect/>
          </a:stretch>
        </p:blipFill>
        <p:spPr>
          <a:xfrm>
            <a:off x="2493868" y="1712820"/>
            <a:ext cx="9557497" cy="4485714"/>
          </a:xfrm>
          <a:prstGeom prst="rect">
            <a:avLst/>
          </a:prstGeom>
        </p:spPr>
      </p:pic>
      <p:sp>
        <p:nvSpPr>
          <p:cNvPr id="6" name="TextBox 5">
            <a:extLst>
              <a:ext uri="{FF2B5EF4-FFF2-40B4-BE49-F238E27FC236}">
                <a16:creationId xmlns:a16="http://schemas.microsoft.com/office/drawing/2014/main" id="{52D5CB23-0939-3B93-7515-0DD9A1034EF6}"/>
              </a:ext>
            </a:extLst>
          </p:cNvPr>
          <p:cNvSpPr txBox="1"/>
          <p:nvPr/>
        </p:nvSpPr>
        <p:spPr>
          <a:xfrm>
            <a:off x="7590558" y="6286676"/>
            <a:ext cx="439064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Arial"/>
                <a:cs typeface="Arial"/>
              </a:rPr>
              <a:t>The Southern Poverty Law </a:t>
            </a:r>
            <a:r>
              <a:rPr lang="en-US" sz="1100" dirty="0">
                <a:solidFill>
                  <a:srgbClr val="FFFFFF"/>
                </a:solidFill>
                <a:latin typeface="Calibri"/>
                <a:ea typeface="Calibri"/>
                <a:cs typeface="Arial"/>
              </a:rPr>
              <a:t>Center</a:t>
            </a:r>
          </a:p>
          <a:p>
            <a:r>
              <a:rPr lang="en-US" sz="1100" dirty="0">
                <a:solidFill>
                  <a:srgbClr val="FFFFFF"/>
                </a:solidFill>
                <a:latin typeface="Arial"/>
                <a:cs typeface="Arial"/>
                <a:hlinkClick r:id="rId4"/>
              </a:rPr>
              <a:t>LINK TO GRAPH PDF</a:t>
            </a:r>
            <a:endParaRPr lang="en-US" sz="1100" dirty="0">
              <a:solidFill>
                <a:srgbClr val="FFFFFF"/>
              </a:solidFill>
              <a:latin typeface="Arial"/>
              <a:cs typeface="Arial"/>
            </a:endParaRPr>
          </a:p>
        </p:txBody>
      </p:sp>
    </p:spTree>
    <p:extLst>
      <p:ext uri="{BB962C8B-B14F-4D97-AF65-F5344CB8AC3E}">
        <p14:creationId xmlns:p14="http://schemas.microsoft.com/office/powerpoint/2010/main" val="265314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093B2"/>
        </a:solidFill>
        <a:effectLst/>
      </p:bgPr>
    </p:bg>
    <p:spTree>
      <p:nvGrpSpPr>
        <p:cNvPr id="1" name=""/>
        <p:cNvGrpSpPr/>
        <p:nvPr/>
      </p:nvGrpSpPr>
      <p:grpSpPr>
        <a:xfrm>
          <a:off x="0" y="0"/>
          <a:ext cx="0" cy="0"/>
          <a:chOff x="0" y="0"/>
          <a:chExt cx="0" cy="0"/>
        </a:xfrm>
      </p:grpSpPr>
      <p:sp>
        <p:nvSpPr>
          <p:cNvPr id="2" name="Object 1"/>
          <p:cNvSpPr/>
          <p:nvPr/>
        </p:nvSpPr>
        <p:spPr>
          <a:xfrm>
            <a:off x="432588" y="473345"/>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Evidence 3: Read and Take Notes </a:t>
            </a:r>
            <a:endParaRPr lang="en-US">
              <a:solidFill>
                <a:schemeClr val="bg1"/>
              </a:solidFill>
              <a:latin typeface="Calibri"/>
              <a:ea typeface="Calibri"/>
              <a:cs typeface="Calibri"/>
            </a:endParaRPr>
          </a:p>
        </p:txBody>
      </p:sp>
      <p:sp>
        <p:nvSpPr>
          <p:cNvPr id="5" name="Object 4"/>
          <p:cNvSpPr/>
          <p:nvPr/>
        </p:nvSpPr>
        <p:spPr>
          <a:xfrm>
            <a:off x="4871358" y="1318009"/>
            <a:ext cx="6198417" cy="4734167"/>
          </a:xfrm>
          <a:prstGeom prst="rect">
            <a:avLst/>
          </a:prstGeom>
          <a:noFill/>
        </p:spPr>
        <p:txBody>
          <a:bodyPr wrap="square" lIns="0" tIns="0" rIns="0" bIns="0" rtlCol="0" anchor="t"/>
          <a:lstStyle/>
          <a:p>
            <a:pPr marL="457200" indent="-457200">
              <a:buFont typeface="Arial"/>
              <a:buChar char="•"/>
            </a:pPr>
            <a:r>
              <a:rPr lang="en-US" sz="2800">
                <a:solidFill>
                  <a:schemeClr val="bg1"/>
                </a:solidFill>
                <a:latin typeface="Calibri"/>
                <a:ea typeface="Calibri"/>
                <a:cs typeface="Calibri"/>
              </a:rPr>
              <a:t>What did the memorial depict?</a:t>
            </a:r>
            <a:endParaRPr lang="en-US">
              <a:solidFill>
                <a:schemeClr val="bg1"/>
              </a:solidFill>
              <a:latin typeface="Calibri"/>
              <a:ea typeface="Calibri"/>
              <a:cs typeface="Calibri"/>
            </a:endParaRPr>
          </a:p>
          <a:p>
            <a:pPr marL="457200" indent="-457200">
              <a:buFont typeface="Arial"/>
              <a:buChar char="•"/>
            </a:pPr>
            <a:endParaRPr lang="en-US" sz="2800">
              <a:solidFill>
                <a:schemeClr val="bg1"/>
              </a:solidFill>
              <a:latin typeface="Calibri"/>
              <a:ea typeface="Calibri"/>
              <a:cs typeface="Calibri"/>
            </a:endParaRPr>
          </a:p>
          <a:p>
            <a:pPr marL="457200" indent="-457200">
              <a:buFont typeface="Arial"/>
              <a:buChar char="•"/>
            </a:pPr>
            <a:r>
              <a:rPr lang="en-US" sz="2800">
                <a:solidFill>
                  <a:schemeClr val="bg1"/>
                </a:solidFill>
                <a:latin typeface="Calibri"/>
                <a:ea typeface="Calibri"/>
                <a:cs typeface="Calibri"/>
              </a:rPr>
              <a:t>When and why was the memorial established? </a:t>
            </a:r>
          </a:p>
          <a:p>
            <a:pPr marL="285750" indent="-285750">
              <a:buFont typeface="Arial"/>
              <a:buChar char="•"/>
            </a:pPr>
            <a:endParaRPr lang="en-US">
              <a:solidFill>
                <a:srgbClr val="000000"/>
              </a:solidFill>
              <a:latin typeface="Calibri"/>
              <a:ea typeface="Calibri"/>
              <a:cs typeface="Calibri"/>
            </a:endParaRPr>
          </a:p>
          <a:p>
            <a:pPr marL="457200" indent="-457200">
              <a:buFont typeface="Arial"/>
              <a:buChar char="•"/>
            </a:pPr>
            <a:r>
              <a:rPr lang="en-US" sz="2800">
                <a:solidFill>
                  <a:schemeClr val="bg1"/>
                </a:solidFill>
                <a:latin typeface="Calibri"/>
                <a:ea typeface="Calibri"/>
                <a:cs typeface="Calibri"/>
              </a:rPr>
              <a:t>What did government leaders in Florida say about the monument’s removal</a:t>
            </a:r>
            <a:endParaRPr lang="en-US">
              <a:solidFill>
                <a:schemeClr val="bg1"/>
              </a:solidFill>
              <a:latin typeface="Calibri"/>
              <a:ea typeface="Calibri"/>
              <a:cs typeface="Calibri"/>
            </a:endParaRPr>
          </a:p>
          <a:p>
            <a:endParaRPr lang="en-US">
              <a:latin typeface="Calibri"/>
              <a:ea typeface="Calibri"/>
              <a:cs typeface="Calibri"/>
            </a:endParaRPr>
          </a:p>
        </p:txBody>
      </p:sp>
      <p:pic>
        <p:nvPicPr>
          <p:cNvPr id="6" name="Object 5" descr="preencoded.png"/>
          <p:cNvPicPr>
            <a:picLocks noChangeAspect="1"/>
          </p:cNvPicPr>
          <p:nvPr/>
        </p:nvPicPr>
        <p:blipFill>
          <a:blip r:embed="rId3"/>
          <a:stretch>
            <a:fillRect/>
          </a:stretch>
        </p:blipFill>
        <p:spPr>
          <a:xfrm>
            <a:off x="11384291" y="6051624"/>
            <a:ext cx="604686" cy="604686"/>
          </a:xfrm>
          <a:prstGeom prst="rect">
            <a:avLst/>
          </a:prstGeom>
        </p:spPr>
      </p:pic>
      <p:pic>
        <p:nvPicPr>
          <p:cNvPr id="3" name="Picture 2" descr="A statue of a person on top of a structure&#10;&#10;Description automatically generated">
            <a:extLst>
              <a:ext uri="{FF2B5EF4-FFF2-40B4-BE49-F238E27FC236}">
                <a16:creationId xmlns:a16="http://schemas.microsoft.com/office/drawing/2014/main" id="{C5851327-BA85-412C-FE23-36D56E7CAC49}"/>
              </a:ext>
            </a:extLst>
          </p:cNvPr>
          <p:cNvPicPr>
            <a:picLocks noChangeAspect="1"/>
          </p:cNvPicPr>
          <p:nvPr/>
        </p:nvPicPr>
        <p:blipFill>
          <a:blip r:embed="rId4"/>
          <a:stretch>
            <a:fillRect/>
          </a:stretch>
        </p:blipFill>
        <p:spPr>
          <a:xfrm>
            <a:off x="681196" y="1071007"/>
            <a:ext cx="3778250" cy="5045075"/>
          </a:xfrm>
          <a:prstGeom prst="rect">
            <a:avLst/>
          </a:prstGeom>
        </p:spPr>
      </p:pic>
      <p:sp>
        <p:nvSpPr>
          <p:cNvPr id="7" name="TextBox 6">
            <a:extLst>
              <a:ext uri="{FF2B5EF4-FFF2-40B4-BE49-F238E27FC236}">
                <a16:creationId xmlns:a16="http://schemas.microsoft.com/office/drawing/2014/main" id="{BCCDE5A9-04B1-37C7-051F-0421E19DF79D}"/>
              </a:ext>
            </a:extLst>
          </p:cNvPr>
          <p:cNvSpPr txBox="1"/>
          <p:nvPr/>
        </p:nvSpPr>
        <p:spPr>
          <a:xfrm>
            <a:off x="2122048" y="6109485"/>
            <a:ext cx="30336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alibri"/>
                <a:ea typeface="Calibri"/>
                <a:cs typeface="Calibri"/>
              </a:rPr>
              <a:t>Mathew105601 / Wikimedia Commons</a:t>
            </a:r>
            <a:endParaRPr lang="en-US">
              <a:latin typeface="Calibri"/>
              <a:ea typeface="Calibri"/>
              <a:cs typeface="Calibri"/>
            </a:endParaRPr>
          </a:p>
          <a:p>
            <a:endParaRPr lang="en-US" sz="1100">
              <a:solidFill>
                <a:srgbClr val="FFFFFF"/>
              </a:solidFill>
              <a:latin typeface="Calibri"/>
              <a:ea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438440" y="543983"/>
            <a:ext cx="11169217" cy="451301"/>
          </a:xfrm>
          <a:prstGeom prst="rect">
            <a:avLst/>
          </a:prstGeom>
          <a:noFill/>
        </p:spPr>
        <p:txBody>
          <a:bodyPr wrap="square" lIns="0" tIns="0" rIns="0" bIns="0" rtlCol="0" anchor="t"/>
          <a:lstStyle/>
          <a:p>
            <a:r>
              <a:rPr lang="en-US" sz="4800">
                <a:solidFill>
                  <a:schemeClr val="bg1"/>
                </a:solidFill>
                <a:latin typeface="Calibri"/>
                <a:ea typeface="Calibri"/>
                <a:cs typeface="Calibri"/>
              </a:rPr>
              <a:t>Analyze the Congressman's Response</a:t>
            </a: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FCA83D39-70B5-CCDD-41E0-03ADC42CEE8E}"/>
              </a:ext>
            </a:extLst>
          </p:cNvPr>
          <p:cNvPicPr>
            <a:picLocks noChangeAspect="1"/>
          </p:cNvPicPr>
          <p:nvPr/>
        </p:nvPicPr>
        <p:blipFill>
          <a:blip r:embed="rId4"/>
          <a:stretch>
            <a:fillRect/>
          </a:stretch>
        </p:blipFill>
        <p:spPr>
          <a:xfrm>
            <a:off x="388844" y="2141444"/>
            <a:ext cx="6248400" cy="4323230"/>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4230DC6B-CC2C-35EB-6269-2C096CDC7F8F}"/>
              </a:ext>
            </a:extLst>
          </p:cNvPr>
          <p:cNvPicPr>
            <a:picLocks noChangeAspect="1"/>
          </p:cNvPicPr>
          <p:nvPr/>
        </p:nvPicPr>
        <p:blipFill>
          <a:blip r:embed="rId5"/>
          <a:stretch>
            <a:fillRect/>
          </a:stretch>
        </p:blipFill>
        <p:spPr>
          <a:xfrm>
            <a:off x="7872663" y="2133684"/>
            <a:ext cx="2970463" cy="3980948"/>
          </a:xfrm>
          <a:prstGeom prst="rect">
            <a:avLst/>
          </a:prstGeom>
        </p:spPr>
      </p:pic>
      <p:sp>
        <p:nvSpPr>
          <p:cNvPr id="11" name="TextBox 10">
            <a:extLst>
              <a:ext uri="{FF2B5EF4-FFF2-40B4-BE49-F238E27FC236}">
                <a16:creationId xmlns:a16="http://schemas.microsoft.com/office/drawing/2014/main" id="{CBF8126E-3E5D-18FF-1059-60AAEE93DF1C}"/>
              </a:ext>
            </a:extLst>
          </p:cNvPr>
          <p:cNvSpPr txBox="1"/>
          <p:nvPr/>
        </p:nvSpPr>
        <p:spPr>
          <a:xfrm>
            <a:off x="8607107" y="6125408"/>
            <a:ext cx="223922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alibri"/>
                <a:ea typeface="Calibri"/>
                <a:cs typeface="Calibri"/>
              </a:rPr>
              <a:t>Florida House of Representatives/ Wikimedia Commons</a:t>
            </a:r>
            <a:endParaRPr lang="en-US" dirty="0">
              <a:latin typeface="Calibri"/>
              <a:ea typeface="Calibri"/>
              <a:cs typeface="Calibri"/>
            </a:endParaRPr>
          </a:p>
        </p:txBody>
      </p:sp>
    </p:spTree>
    <p:extLst>
      <p:ext uri="{BB962C8B-B14F-4D97-AF65-F5344CB8AC3E}">
        <p14:creationId xmlns:p14="http://schemas.microsoft.com/office/powerpoint/2010/main" val="147443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Exit Ticket - Choose One </a:t>
            </a:r>
            <a:endParaRPr lang="en-US">
              <a:solidFill>
                <a:schemeClr val="bg1"/>
              </a:solidFill>
              <a:latin typeface="Calibri"/>
              <a:ea typeface="Calibri"/>
              <a:cs typeface="Calibri"/>
            </a:endParaRPr>
          </a:p>
        </p:txBody>
      </p:sp>
      <p:sp>
        <p:nvSpPr>
          <p:cNvPr id="5" name="Object 4"/>
          <p:cNvSpPr/>
          <p:nvPr/>
        </p:nvSpPr>
        <p:spPr>
          <a:xfrm>
            <a:off x="389242" y="2347738"/>
            <a:ext cx="11397296" cy="3738110"/>
          </a:xfrm>
          <a:prstGeom prst="rect">
            <a:avLst/>
          </a:prstGeom>
          <a:noFill/>
        </p:spPr>
        <p:txBody>
          <a:bodyPr wrap="square" lIns="0" tIns="0" rIns="0" bIns="0" rtlCol="0" anchor="t"/>
          <a:lstStyle/>
          <a:p>
            <a:pPr marL="342900" indent="-342900">
              <a:buFont typeface="Arial"/>
              <a:buChar char="•"/>
            </a:pPr>
            <a:r>
              <a:rPr lang="en-US" sz="2400" b="1" u="sng">
                <a:solidFill>
                  <a:schemeClr val="bg1"/>
                </a:solidFill>
                <a:latin typeface="Calibri"/>
                <a:ea typeface="Calibri"/>
                <a:cs typeface="Calibri"/>
              </a:rPr>
              <a:t>Option 1:</a:t>
            </a:r>
            <a:r>
              <a:rPr lang="en-US" sz="2400" b="1">
                <a:solidFill>
                  <a:schemeClr val="bg1"/>
                </a:solidFill>
                <a:latin typeface="Calibri"/>
                <a:ea typeface="Calibri"/>
                <a:cs typeface="Calibri"/>
              </a:rPr>
              <a:t> </a:t>
            </a:r>
            <a:r>
              <a:rPr lang="en-US" sz="2400">
                <a:solidFill>
                  <a:schemeClr val="bg1"/>
                </a:solidFill>
                <a:latin typeface="Calibri"/>
                <a:ea typeface="Calibri"/>
                <a:cs typeface="Calibri"/>
              </a:rPr>
              <a:t>Why are Confederate memorials problematic? In your response describe the goals of the Confederacy and cite one source used in class today.</a:t>
            </a:r>
            <a:endParaRPr lang="en-US">
              <a:solidFill>
                <a:schemeClr val="bg1"/>
              </a:solidFill>
              <a:latin typeface="Calibri"/>
              <a:ea typeface="Calibri"/>
              <a:cs typeface="Calibri"/>
            </a:endParaRPr>
          </a:p>
          <a:p>
            <a:pPr marL="342900" indent="-342900">
              <a:buFont typeface="Arial"/>
              <a:buChar char="•"/>
            </a:pPr>
            <a:endParaRPr lang="en-US" sz="2400">
              <a:solidFill>
                <a:schemeClr val="bg1"/>
              </a:solidFill>
              <a:latin typeface="Calibri"/>
              <a:ea typeface="Calibri"/>
              <a:cs typeface="Calibri"/>
            </a:endParaRPr>
          </a:p>
          <a:p>
            <a:pPr marL="342900" indent="-342900">
              <a:buFont typeface="Arial"/>
              <a:buChar char="•"/>
            </a:pPr>
            <a:r>
              <a:rPr lang="en-US" sz="2400" b="1" u="sng">
                <a:solidFill>
                  <a:schemeClr val="bg1"/>
                </a:solidFill>
                <a:latin typeface="Calibri"/>
                <a:ea typeface="Calibri"/>
                <a:cs typeface="Calibri"/>
              </a:rPr>
              <a:t>Option 2:</a:t>
            </a:r>
            <a:r>
              <a:rPr lang="en-US" sz="2400" b="1">
                <a:solidFill>
                  <a:schemeClr val="bg1"/>
                </a:solidFill>
                <a:latin typeface="Calibri"/>
                <a:ea typeface="Calibri"/>
                <a:cs typeface="Calibri"/>
              </a:rPr>
              <a:t> </a:t>
            </a:r>
            <a:r>
              <a:rPr lang="en-US" sz="2400">
                <a:solidFill>
                  <a:schemeClr val="bg1"/>
                </a:solidFill>
                <a:latin typeface="Calibri"/>
                <a:ea typeface="Calibri"/>
                <a:cs typeface="Calibri"/>
              </a:rPr>
              <a:t>If you were to leave a comment in response to Dean Black’s Twitter post about the removal of the Confederate statue, what would it say and why?</a:t>
            </a:r>
            <a:endParaRPr lang="en-US">
              <a:solidFill>
                <a:schemeClr val="bg1"/>
              </a:solidFill>
              <a:latin typeface="Calibri"/>
              <a:ea typeface="Calibri"/>
              <a:cs typeface="Calibri"/>
            </a:endParaRPr>
          </a:p>
          <a:p>
            <a:pPr marL="342900" indent="-342900">
              <a:buFont typeface="Arial"/>
              <a:buChar char="•"/>
            </a:pPr>
            <a:endParaRPr lang="en-US" sz="240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460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3B2"/>
        </a:solidFill>
        <a:effectLst/>
      </p:bgPr>
    </p:bg>
    <p:spTree>
      <p:nvGrpSpPr>
        <p:cNvPr id="1" name=""/>
        <p:cNvGrpSpPr/>
        <p:nvPr/>
      </p:nvGrpSpPr>
      <p:grpSpPr>
        <a:xfrm>
          <a:off x="0" y="0"/>
          <a:ext cx="0" cy="0"/>
          <a:chOff x="0" y="0"/>
          <a:chExt cx="0" cy="0"/>
        </a:xfrm>
      </p:grpSpPr>
      <p:sp>
        <p:nvSpPr>
          <p:cNvPr id="2" name="Object 1"/>
          <p:cNvSpPr/>
          <p:nvPr/>
        </p:nvSpPr>
        <p:spPr>
          <a:xfrm>
            <a:off x="4012345" y="3657143"/>
            <a:ext cx="4164263" cy="603124"/>
          </a:xfrm>
          <a:prstGeom prst="rect">
            <a:avLst/>
          </a:prstGeom>
          <a:noFill/>
        </p:spPr>
        <p:txBody>
          <a:bodyPr wrap="square" lIns="0" tIns="0" rIns="0" bIns="0" rtlCol="0" anchor="t"/>
          <a:lstStyle/>
          <a:p>
            <a:pPr algn="ctr">
              <a:lnSpc>
                <a:spcPts val="4751"/>
              </a:lnSpc>
              <a:spcBef>
                <a:spcPts val="941"/>
              </a:spcBef>
            </a:pPr>
            <a:r>
              <a:rPr lang="en-US" sz="5600">
                <a:solidFill>
                  <a:srgbClr val="FFFFFF"/>
                </a:solidFill>
                <a:latin typeface="Calibri"/>
                <a:ea typeface="Darker Grotesque"/>
                <a:cs typeface="Calibri"/>
              </a:rPr>
              <a:t>Day 2</a:t>
            </a:r>
            <a:endParaRPr lang="en-US">
              <a:latin typeface="Calibri"/>
              <a:cs typeface="Calibri"/>
            </a:endParaRPr>
          </a:p>
        </p:txBody>
      </p:sp>
      <p:sp>
        <p:nvSpPr>
          <p:cNvPr id="3" name="Object 2"/>
          <p:cNvSpPr/>
          <p:nvPr/>
        </p:nvSpPr>
        <p:spPr>
          <a:xfrm>
            <a:off x="5618345" y="2404461"/>
            <a:ext cx="952262" cy="952262"/>
          </a:xfrm>
          <a:prstGeom prst="ellipse">
            <a:avLst/>
          </a:prstGeom>
          <a:solidFill>
            <a:srgbClr val="FFFFFF"/>
          </a:solidFill>
        </p:spPr>
      </p:sp>
      <p:pic>
        <p:nvPicPr>
          <p:cNvPr id="5" name="Object 4" descr="preencoded.png"/>
          <p:cNvPicPr>
            <a:picLocks noChangeAspect="1"/>
          </p:cNvPicPr>
          <p:nvPr/>
        </p:nvPicPr>
        <p:blipFill>
          <a:blip r:embed="rId3"/>
          <a:stretch>
            <a:fillRect/>
          </a:stretch>
        </p:blipFill>
        <p:spPr>
          <a:xfrm>
            <a:off x="5796291" y="2572928"/>
            <a:ext cx="604686" cy="604686"/>
          </a:xfrm>
          <a:prstGeom prst="rect">
            <a:avLst/>
          </a:prstGeom>
        </p:spPr>
      </p:pic>
    </p:spTree>
    <p:extLst>
      <p:ext uri="{BB962C8B-B14F-4D97-AF65-F5344CB8AC3E}">
        <p14:creationId xmlns:p14="http://schemas.microsoft.com/office/powerpoint/2010/main" val="3385919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Success Criteria &amp; Big Question</a:t>
            </a:r>
            <a:endParaRPr lang="en-US">
              <a:solidFill>
                <a:schemeClr val="bg1"/>
              </a:solidFill>
              <a:latin typeface="Calibri"/>
              <a:ea typeface="Calibri"/>
              <a:cs typeface="Calibri"/>
            </a:endParaRPr>
          </a:p>
        </p:txBody>
      </p:sp>
      <p:sp>
        <p:nvSpPr>
          <p:cNvPr id="5" name="Object 4"/>
          <p:cNvSpPr/>
          <p:nvPr/>
        </p:nvSpPr>
        <p:spPr>
          <a:xfrm>
            <a:off x="389242" y="2032778"/>
            <a:ext cx="11397296" cy="3738110"/>
          </a:xfrm>
          <a:prstGeom prst="rect">
            <a:avLst/>
          </a:prstGeom>
          <a:noFill/>
        </p:spPr>
        <p:txBody>
          <a:bodyPr wrap="square" lIns="0" tIns="0" rIns="0" bIns="0" rtlCol="0" anchor="t"/>
          <a:lstStyle/>
          <a:p>
            <a:pPr>
              <a:lnSpc>
                <a:spcPct val="150000"/>
              </a:lnSpc>
            </a:pPr>
            <a:r>
              <a:rPr lang="en-US" sz="2400" u="sng">
                <a:solidFill>
                  <a:schemeClr val="bg1"/>
                </a:solidFill>
                <a:latin typeface="Calibri"/>
                <a:ea typeface="Calibri"/>
                <a:cs typeface="Calibri"/>
              </a:rPr>
              <a:t>Success Criteria</a:t>
            </a:r>
            <a:endParaRPr lang="en-US" sz="2400">
              <a:solidFill>
                <a:schemeClr val="bg1"/>
              </a:solidFill>
              <a:latin typeface="Calibri"/>
              <a:ea typeface="Calibri"/>
              <a:cs typeface="Calibri"/>
            </a:endParaRPr>
          </a:p>
          <a:p>
            <a:pPr marL="342900" indent="-342900">
              <a:lnSpc>
                <a:spcPct val="150000"/>
              </a:lnSpc>
              <a:buFont typeface="Arial,Sans-Serif"/>
              <a:buChar char="•"/>
            </a:pPr>
            <a:r>
              <a:rPr lang="en-US" sz="2400">
                <a:solidFill>
                  <a:schemeClr val="bg1"/>
                </a:solidFill>
                <a:latin typeface="Calibri"/>
                <a:ea typeface="Calibri"/>
                <a:cs typeface="Calibri"/>
              </a:rPr>
              <a:t>Students will explain who they think the United States should memorialize. </a:t>
            </a:r>
            <a:br>
              <a:rPr lang="en-US" sz="2400">
                <a:solidFill>
                  <a:schemeClr val="bg1"/>
                </a:solidFill>
                <a:latin typeface="Calibri"/>
                <a:ea typeface="Calibri"/>
                <a:cs typeface="Calibri"/>
              </a:rPr>
            </a:br>
            <a:endParaRPr lang="en-US">
              <a:solidFill>
                <a:schemeClr val="bg1"/>
              </a:solidFill>
              <a:latin typeface="Calibri"/>
              <a:ea typeface="Calibri"/>
              <a:cs typeface="Calibri"/>
            </a:endParaRPr>
          </a:p>
          <a:p>
            <a:pPr>
              <a:lnSpc>
                <a:spcPct val="150000"/>
              </a:lnSpc>
            </a:pPr>
            <a:r>
              <a:rPr lang="en-US" sz="2400" u="sng">
                <a:solidFill>
                  <a:schemeClr val="bg1"/>
                </a:solidFill>
                <a:latin typeface="Calibri"/>
                <a:ea typeface="Calibri"/>
                <a:cs typeface="Calibri"/>
              </a:rPr>
              <a:t>Big Question</a:t>
            </a:r>
            <a:endParaRPr lang="en-US" sz="2400">
              <a:solidFill>
                <a:schemeClr val="bg1"/>
              </a:solidFill>
              <a:latin typeface="Calibri"/>
              <a:ea typeface="Calibri"/>
              <a:cs typeface="Calibri"/>
            </a:endParaRPr>
          </a:p>
          <a:p>
            <a:pPr marL="342900" indent="-342900">
              <a:lnSpc>
                <a:spcPct val="150000"/>
              </a:lnSpc>
              <a:buFont typeface="Arial,Sans-Serif"/>
              <a:buChar char="•"/>
            </a:pPr>
            <a:r>
              <a:rPr lang="en-US" sz="2400">
                <a:solidFill>
                  <a:schemeClr val="bg1"/>
                </a:solidFill>
                <a:latin typeface="Calibri"/>
                <a:ea typeface="Calibri"/>
                <a:cs typeface="Calibri"/>
              </a:rPr>
              <a:t>Why are Confederate memorials controversial?</a:t>
            </a:r>
          </a:p>
          <a:p>
            <a:endParaRPr lang="en-US" sz="2400">
              <a:solidFill>
                <a:srgbClr val="000000"/>
              </a:solidFill>
              <a:latin typeface="Calibri"/>
              <a:ea typeface="Calibri"/>
              <a:cs typeface="Calibri"/>
            </a:endParaRPr>
          </a:p>
          <a:p>
            <a:endParaRPr lang="en-US" sz="240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3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Think Write Share 1 </a:t>
            </a:r>
            <a:endParaRPr lang="en-US">
              <a:latin typeface="Calibri"/>
              <a:ea typeface="Calibri"/>
              <a:cs typeface="Calibri"/>
            </a:endParaRPr>
          </a:p>
        </p:txBody>
      </p:sp>
      <p:sp>
        <p:nvSpPr>
          <p:cNvPr id="5" name="Object 4"/>
          <p:cNvSpPr/>
          <p:nvPr/>
        </p:nvSpPr>
        <p:spPr>
          <a:xfrm>
            <a:off x="389242" y="2347738"/>
            <a:ext cx="11397296" cy="3738110"/>
          </a:xfrm>
          <a:prstGeom prst="rect">
            <a:avLst/>
          </a:prstGeom>
          <a:noFill/>
        </p:spPr>
        <p:txBody>
          <a:bodyPr wrap="square" lIns="0" tIns="0" rIns="0" bIns="0" rtlCol="0" anchor="t"/>
          <a:lstStyle/>
          <a:p>
            <a:r>
              <a:rPr lang="en-US" sz="2400">
                <a:solidFill>
                  <a:schemeClr val="bg1"/>
                </a:solidFill>
                <a:latin typeface="Calibri"/>
                <a:ea typeface="Calibri"/>
                <a:cs typeface="Calibri"/>
              </a:rPr>
              <a:t>What do you think should be done with Confederate Memorials? Why? </a:t>
            </a:r>
            <a:endParaRPr lang="en-US">
              <a:solidFill>
                <a:schemeClr val="bg1"/>
              </a:solidFill>
              <a:latin typeface="Calibri"/>
              <a:ea typeface="Calibri"/>
              <a:cs typeface="Calibri"/>
            </a:endParaRPr>
          </a:p>
          <a:p>
            <a:pPr marL="914400" lvl="1" indent="-457200">
              <a:buAutoNum type="alphaUcPeriod"/>
            </a:pPr>
            <a:r>
              <a:rPr lang="en-US" sz="2400">
                <a:solidFill>
                  <a:schemeClr val="bg1"/>
                </a:solidFill>
                <a:latin typeface="Calibri"/>
                <a:ea typeface="Calibri"/>
                <a:cs typeface="Calibri"/>
              </a:rPr>
              <a:t>Destroy all the memorials</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a:solidFill>
                  <a:schemeClr val="bg1"/>
                </a:solidFill>
                <a:latin typeface="Calibri"/>
                <a:ea typeface="Calibri"/>
                <a:cs typeface="Calibri"/>
              </a:rPr>
              <a:t>Keep all the memorials </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a:solidFill>
                  <a:schemeClr val="bg1"/>
                </a:solidFill>
                <a:latin typeface="Calibri"/>
                <a:ea typeface="Calibri"/>
                <a:cs typeface="Calibri"/>
              </a:rPr>
              <a:t>Auction off the memorials for purchase</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a:solidFill>
                  <a:schemeClr val="bg1"/>
                </a:solidFill>
                <a:latin typeface="Calibri"/>
                <a:ea typeface="Calibri"/>
                <a:cs typeface="Calibri"/>
              </a:rPr>
              <a:t>Put the memorials in a museum </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a:solidFill>
                  <a:schemeClr val="bg1"/>
                </a:solidFill>
                <a:latin typeface="Calibri"/>
                <a:ea typeface="Calibri"/>
                <a:cs typeface="Calibri"/>
              </a:rPr>
              <a:t>Recycle the materials from the memorials</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a:solidFill>
                  <a:schemeClr val="bg1"/>
                </a:solidFill>
                <a:latin typeface="Calibri"/>
                <a:ea typeface="Calibri"/>
                <a:cs typeface="Calibri"/>
              </a:rPr>
              <a:t>Something else</a:t>
            </a:r>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66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Think Write Share 2 </a:t>
            </a:r>
            <a:endParaRPr lang="en-US">
              <a:latin typeface="Calibri"/>
              <a:ea typeface="Calibri"/>
              <a:cs typeface="Calibri"/>
            </a:endParaRPr>
          </a:p>
        </p:txBody>
      </p:sp>
      <p:sp>
        <p:nvSpPr>
          <p:cNvPr id="5" name="Object 4"/>
          <p:cNvSpPr/>
          <p:nvPr/>
        </p:nvSpPr>
        <p:spPr>
          <a:xfrm>
            <a:off x="389242" y="2347738"/>
            <a:ext cx="11397296" cy="892517"/>
          </a:xfrm>
          <a:prstGeom prst="rect">
            <a:avLst/>
          </a:prstGeom>
          <a:noFill/>
        </p:spPr>
        <p:txBody>
          <a:bodyPr wrap="square" lIns="0" tIns="0" rIns="0" bIns="0" rtlCol="0" anchor="t"/>
          <a:lstStyle/>
          <a:p>
            <a:pPr marL="342900" indent="-342900">
              <a:buFont typeface="Arial"/>
              <a:buChar char="•"/>
            </a:pPr>
            <a:r>
              <a:rPr lang="en-US" sz="2400">
                <a:solidFill>
                  <a:schemeClr val="bg1"/>
                </a:solidFill>
                <a:latin typeface="Calibri"/>
                <a:ea typeface="Calibri"/>
                <a:cs typeface="Calibri"/>
              </a:rPr>
              <a:t>If a park, statue or street name was created to memorialize a historical figure, which would be most significant to you and why? </a:t>
            </a:r>
            <a:endParaRPr lang="en-US">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rk with a bench and trees&#10;&#10;Description automatically generated">
            <a:extLst>
              <a:ext uri="{FF2B5EF4-FFF2-40B4-BE49-F238E27FC236}">
                <a16:creationId xmlns:a16="http://schemas.microsoft.com/office/drawing/2014/main" id="{06AB8ADE-FC8F-79FB-9712-9F246A832110}"/>
              </a:ext>
            </a:extLst>
          </p:cNvPr>
          <p:cNvPicPr>
            <a:picLocks noChangeAspect="1"/>
          </p:cNvPicPr>
          <p:nvPr/>
        </p:nvPicPr>
        <p:blipFill>
          <a:blip r:embed="rId4"/>
          <a:stretch>
            <a:fillRect/>
          </a:stretch>
        </p:blipFill>
        <p:spPr>
          <a:xfrm>
            <a:off x="423022" y="3146051"/>
            <a:ext cx="3886200" cy="2590800"/>
          </a:xfrm>
          <a:prstGeom prst="rect">
            <a:avLst/>
          </a:prstGeom>
        </p:spPr>
      </p:pic>
      <p:pic>
        <p:nvPicPr>
          <p:cNvPr id="6" name="Picture 5" descr="A two white signs on a pole&#10;&#10;Description automatically generated">
            <a:extLst>
              <a:ext uri="{FF2B5EF4-FFF2-40B4-BE49-F238E27FC236}">
                <a16:creationId xmlns:a16="http://schemas.microsoft.com/office/drawing/2014/main" id="{C407AC66-1240-1596-9794-2F0E91764B57}"/>
              </a:ext>
            </a:extLst>
          </p:cNvPr>
          <p:cNvPicPr>
            <a:picLocks noChangeAspect="1"/>
          </p:cNvPicPr>
          <p:nvPr/>
        </p:nvPicPr>
        <p:blipFill>
          <a:blip r:embed="rId5"/>
          <a:stretch>
            <a:fillRect/>
          </a:stretch>
        </p:blipFill>
        <p:spPr>
          <a:xfrm>
            <a:off x="7858125" y="3106830"/>
            <a:ext cx="3971925" cy="2647950"/>
          </a:xfrm>
          <a:prstGeom prst="rect">
            <a:avLst/>
          </a:prstGeom>
        </p:spPr>
      </p:pic>
      <p:sp>
        <p:nvSpPr>
          <p:cNvPr id="11" name="TextBox 10">
            <a:extLst>
              <a:ext uri="{FF2B5EF4-FFF2-40B4-BE49-F238E27FC236}">
                <a16:creationId xmlns:a16="http://schemas.microsoft.com/office/drawing/2014/main" id="{3BD7C87F-CB53-A9F6-1D5E-D2DD7CE1E2F2}"/>
              </a:ext>
            </a:extLst>
          </p:cNvPr>
          <p:cNvSpPr txBox="1"/>
          <p:nvPr/>
        </p:nvSpPr>
        <p:spPr>
          <a:xfrm>
            <a:off x="408511" y="5747870"/>
            <a:ext cx="2710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libri"/>
                <a:ea typeface="Calibri"/>
                <a:cs typeface="Calibri"/>
              </a:rPr>
              <a:t>A park</a:t>
            </a:r>
            <a:endParaRPr lang="en-US">
              <a:latin typeface="Calibri"/>
              <a:ea typeface="Calibri"/>
              <a:cs typeface="Calibri"/>
            </a:endParaRPr>
          </a:p>
        </p:txBody>
      </p:sp>
      <p:sp>
        <p:nvSpPr>
          <p:cNvPr id="13" name="TextBox 12">
            <a:extLst>
              <a:ext uri="{FF2B5EF4-FFF2-40B4-BE49-F238E27FC236}">
                <a16:creationId xmlns:a16="http://schemas.microsoft.com/office/drawing/2014/main" id="{7E4ED01F-FFAA-17C6-13BC-B54A550D34CC}"/>
              </a:ext>
            </a:extLst>
          </p:cNvPr>
          <p:cNvSpPr txBox="1"/>
          <p:nvPr/>
        </p:nvSpPr>
        <p:spPr>
          <a:xfrm>
            <a:off x="7863184" y="5747870"/>
            <a:ext cx="2710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libri"/>
                <a:ea typeface="Calibri"/>
                <a:cs typeface="Calibri"/>
              </a:rPr>
              <a:t>A street sign</a:t>
            </a:r>
          </a:p>
        </p:txBody>
      </p:sp>
      <p:sp>
        <p:nvSpPr>
          <p:cNvPr id="15" name="TextBox 14">
            <a:extLst>
              <a:ext uri="{FF2B5EF4-FFF2-40B4-BE49-F238E27FC236}">
                <a16:creationId xmlns:a16="http://schemas.microsoft.com/office/drawing/2014/main" id="{4A9C8145-4388-09B6-F0AD-4C56A58167C7}"/>
              </a:ext>
            </a:extLst>
          </p:cNvPr>
          <p:cNvSpPr txBox="1"/>
          <p:nvPr/>
        </p:nvSpPr>
        <p:spPr>
          <a:xfrm>
            <a:off x="5119367" y="5736664"/>
            <a:ext cx="2710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libri"/>
                <a:ea typeface="Calibri"/>
                <a:cs typeface="Calibri"/>
              </a:rPr>
              <a:t>A statue</a:t>
            </a:r>
            <a:endParaRPr lang="en-US">
              <a:latin typeface="Calibri"/>
              <a:ea typeface="Calibri"/>
              <a:cs typeface="Calibri"/>
            </a:endParaRPr>
          </a:p>
        </p:txBody>
      </p:sp>
      <p:sp>
        <p:nvSpPr>
          <p:cNvPr id="12" name="TextBox 11">
            <a:extLst>
              <a:ext uri="{FF2B5EF4-FFF2-40B4-BE49-F238E27FC236}">
                <a16:creationId xmlns:a16="http://schemas.microsoft.com/office/drawing/2014/main" id="{37A3B2D2-3991-4339-0F6E-872212D5CDEF}"/>
              </a:ext>
            </a:extLst>
          </p:cNvPr>
          <p:cNvSpPr txBox="1"/>
          <p:nvPr/>
        </p:nvSpPr>
        <p:spPr>
          <a:xfrm>
            <a:off x="412998" y="6102997"/>
            <a:ext cx="28331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Calibri"/>
              </a:rPr>
              <a:t>Nick-</a:t>
            </a:r>
            <a:r>
              <a:rPr lang="en-US" sz="1100" dirty="0" err="1">
                <a:solidFill>
                  <a:srgbClr val="FFFFFF"/>
                </a:solidFill>
                <a:latin typeface="Calibri"/>
                <a:ea typeface="Calibri"/>
                <a:cs typeface="Calibri"/>
              </a:rPr>
              <a:t>philly</a:t>
            </a:r>
            <a:r>
              <a:rPr lang="en-US" sz="1100" dirty="0">
                <a:solidFill>
                  <a:srgbClr val="FFFFFF"/>
                </a:solidFill>
                <a:latin typeface="Calibri"/>
                <a:ea typeface="Calibri"/>
                <a:cs typeface="Calibri"/>
              </a:rPr>
              <a:t>/ Wikimedia Commons</a:t>
            </a:r>
            <a:endParaRPr lang="en-US">
              <a:latin typeface="Calibri"/>
              <a:ea typeface="Calibri"/>
              <a:cs typeface="Calibri"/>
            </a:endParaRPr>
          </a:p>
        </p:txBody>
      </p:sp>
      <p:sp>
        <p:nvSpPr>
          <p:cNvPr id="14" name="TextBox 13">
            <a:extLst>
              <a:ext uri="{FF2B5EF4-FFF2-40B4-BE49-F238E27FC236}">
                <a16:creationId xmlns:a16="http://schemas.microsoft.com/office/drawing/2014/main" id="{BDEE7D31-F037-1899-CD7C-749A96DC7484}"/>
              </a:ext>
            </a:extLst>
          </p:cNvPr>
          <p:cNvSpPr txBox="1"/>
          <p:nvPr/>
        </p:nvSpPr>
        <p:spPr>
          <a:xfrm>
            <a:off x="5131134" y="6113435"/>
            <a:ext cx="28331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Calibri"/>
              </a:rPr>
              <a:t>Chris Light/Wikimedia Commons</a:t>
            </a:r>
            <a:endParaRPr lang="en-US" dirty="0">
              <a:latin typeface="Calibri"/>
              <a:ea typeface="Calibri"/>
              <a:cs typeface="Calibri"/>
            </a:endParaRPr>
          </a:p>
        </p:txBody>
      </p:sp>
      <p:pic>
        <p:nvPicPr>
          <p:cNvPr id="17" name="Picture 16" descr="A statue of a person with blindfolds holding a sword&#10;&#10;Description automatically generated">
            <a:extLst>
              <a:ext uri="{FF2B5EF4-FFF2-40B4-BE49-F238E27FC236}">
                <a16:creationId xmlns:a16="http://schemas.microsoft.com/office/drawing/2014/main" id="{B4EE2032-8CF6-3530-DDE6-3353B13B51BC}"/>
              </a:ext>
            </a:extLst>
          </p:cNvPr>
          <p:cNvPicPr>
            <a:picLocks noChangeAspect="1"/>
          </p:cNvPicPr>
          <p:nvPr/>
        </p:nvPicPr>
        <p:blipFill rotWithShape="1">
          <a:blip r:embed="rId6"/>
          <a:srcRect l="11179" t="8122" r="11832" b="2030"/>
          <a:stretch/>
        </p:blipFill>
        <p:spPr>
          <a:xfrm>
            <a:off x="5130289" y="3085229"/>
            <a:ext cx="1516989" cy="2653224"/>
          </a:xfrm>
          <a:prstGeom prst="rect">
            <a:avLst/>
          </a:prstGeom>
        </p:spPr>
      </p:pic>
      <p:sp>
        <p:nvSpPr>
          <p:cNvPr id="22" name="TextBox 21">
            <a:extLst>
              <a:ext uri="{FF2B5EF4-FFF2-40B4-BE49-F238E27FC236}">
                <a16:creationId xmlns:a16="http://schemas.microsoft.com/office/drawing/2014/main" id="{2F3469CD-CBA5-4C5B-75C7-A6A4CB435A1F}"/>
              </a:ext>
            </a:extLst>
          </p:cNvPr>
          <p:cNvSpPr txBox="1"/>
          <p:nvPr/>
        </p:nvSpPr>
        <p:spPr>
          <a:xfrm>
            <a:off x="7876421" y="6113434"/>
            <a:ext cx="28331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Calibri"/>
              </a:rPr>
              <a:t>Geralt/</a:t>
            </a:r>
            <a:r>
              <a:rPr lang="en-US" sz="1100" dirty="0" err="1">
                <a:solidFill>
                  <a:srgbClr val="FFFFFF"/>
                </a:solidFill>
                <a:latin typeface="Calibri"/>
                <a:ea typeface="Calibri"/>
                <a:cs typeface="Calibri"/>
              </a:rPr>
              <a:t>Pixabay</a:t>
            </a:r>
            <a:endParaRPr lang="en-US" dirty="0" err="1">
              <a:latin typeface="Calibri"/>
              <a:ea typeface="Calibri"/>
              <a:cs typeface="Calibri"/>
            </a:endParaRPr>
          </a:p>
        </p:txBody>
      </p:sp>
    </p:spTree>
    <p:extLst>
      <p:ext uri="{BB962C8B-B14F-4D97-AF65-F5344CB8AC3E}">
        <p14:creationId xmlns:p14="http://schemas.microsoft.com/office/powerpoint/2010/main" val="311207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6">
    <p:bg>
      <p:bgPr>
        <a:solidFill>
          <a:srgbClr val="0093B2"/>
        </a:solidFill>
        <a:effectLst/>
      </p:bgPr>
    </p:bg>
    <p:spTree>
      <p:nvGrpSpPr>
        <p:cNvPr id="1" name=""/>
        <p:cNvGrpSpPr/>
        <p:nvPr/>
      </p:nvGrpSpPr>
      <p:grpSpPr>
        <a:xfrm>
          <a:off x="0" y="0"/>
          <a:ext cx="0" cy="0"/>
          <a:chOff x="0" y="0"/>
          <a:chExt cx="0" cy="0"/>
        </a:xfrm>
      </p:grpSpPr>
      <p:sp>
        <p:nvSpPr>
          <p:cNvPr id="2" name="Object 1"/>
          <p:cNvSpPr/>
          <p:nvPr/>
        </p:nvSpPr>
        <p:spPr>
          <a:xfrm>
            <a:off x="4012345" y="3657143"/>
            <a:ext cx="4164263" cy="603124"/>
          </a:xfrm>
          <a:prstGeom prst="rect">
            <a:avLst/>
          </a:prstGeom>
          <a:noFill/>
        </p:spPr>
        <p:txBody>
          <a:bodyPr wrap="square" lIns="0" tIns="0" rIns="0" bIns="0" rtlCol="0" anchor="t"/>
          <a:lstStyle/>
          <a:p>
            <a:pPr algn="ctr">
              <a:lnSpc>
                <a:spcPts val="4751"/>
              </a:lnSpc>
              <a:spcBef>
                <a:spcPts val="941"/>
              </a:spcBef>
            </a:pPr>
            <a:r>
              <a:rPr lang="en-US" sz="5600" dirty="0">
                <a:solidFill>
                  <a:srgbClr val="FFFFFF"/>
                </a:solidFill>
                <a:latin typeface="Calibri"/>
                <a:ea typeface="Darker Grotesque"/>
                <a:cs typeface="Calibri"/>
              </a:rPr>
              <a:t>Day 1</a:t>
            </a:r>
            <a:endParaRPr lang="en-US" dirty="0">
              <a:latin typeface="Calibri"/>
              <a:cs typeface="Calibri"/>
            </a:endParaRPr>
          </a:p>
        </p:txBody>
      </p:sp>
      <p:sp>
        <p:nvSpPr>
          <p:cNvPr id="3" name="Object 2"/>
          <p:cNvSpPr/>
          <p:nvPr/>
        </p:nvSpPr>
        <p:spPr>
          <a:xfrm>
            <a:off x="5618345" y="2404461"/>
            <a:ext cx="952262" cy="952262"/>
          </a:xfrm>
          <a:prstGeom prst="ellipse">
            <a:avLst/>
          </a:prstGeom>
          <a:solidFill>
            <a:srgbClr val="FFFFFF"/>
          </a:solidFill>
        </p:spPr>
      </p:sp>
      <p:pic>
        <p:nvPicPr>
          <p:cNvPr id="5" name="Object 4" descr="preencoded.png"/>
          <p:cNvPicPr>
            <a:picLocks noChangeAspect="1"/>
          </p:cNvPicPr>
          <p:nvPr/>
        </p:nvPicPr>
        <p:blipFill>
          <a:blip r:embed="rId3"/>
          <a:stretch>
            <a:fillRect/>
          </a:stretch>
        </p:blipFill>
        <p:spPr>
          <a:xfrm>
            <a:off x="5796291" y="2572928"/>
            <a:ext cx="604686" cy="6046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Confederate Memorials Map </a:t>
            </a:r>
            <a:endParaRPr lang="en-US">
              <a:latin typeface="Calibri"/>
              <a:ea typeface="Calibri"/>
              <a:cs typeface="Calibri"/>
            </a:endParaRPr>
          </a:p>
          <a:p>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FC9446-B440-1954-ECA6-A1EFE7B3B84C}"/>
              </a:ext>
            </a:extLst>
          </p:cNvPr>
          <p:cNvSpPr txBox="1"/>
          <p:nvPr/>
        </p:nvSpPr>
        <p:spPr>
          <a:xfrm>
            <a:off x="509644" y="2155115"/>
            <a:ext cx="311299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rgbClr val="FFFFFF"/>
                </a:solidFill>
                <a:latin typeface="Calibri"/>
                <a:ea typeface="Calibri"/>
                <a:cs typeface="Calibri"/>
              </a:rPr>
              <a:t>What do you notice?  </a:t>
            </a:r>
            <a:endParaRPr lang="en-US">
              <a:solidFill>
                <a:srgbClr val="000000"/>
              </a:solidFill>
              <a:latin typeface="Calibri"/>
              <a:ea typeface="Calibri"/>
              <a:cs typeface="Calibri"/>
            </a:endParaRPr>
          </a:p>
          <a:p>
            <a:pPr marL="342900" indent="-342900">
              <a:buFont typeface="Arial"/>
              <a:buChar char="•"/>
            </a:pPr>
            <a:r>
              <a:rPr lang="en-US" sz="2400">
                <a:solidFill>
                  <a:srgbClr val="FFFFFF"/>
                </a:solidFill>
                <a:latin typeface="Calibri"/>
                <a:ea typeface="Calibri"/>
                <a:cs typeface="Calibri"/>
              </a:rPr>
              <a:t>What stands out to you? </a:t>
            </a:r>
            <a:r>
              <a:rPr lang="en-US" sz="2400">
                <a:latin typeface="Calibri"/>
                <a:ea typeface="Calibri"/>
                <a:cs typeface="Calibri"/>
              </a:rPr>
              <a:t>​</a:t>
            </a:r>
            <a:endParaRPr lang="en-US">
              <a:latin typeface="Calibri"/>
              <a:ea typeface="Calibri"/>
              <a:cs typeface="Calibri"/>
            </a:endParaRPr>
          </a:p>
        </p:txBody>
      </p:sp>
      <p:pic>
        <p:nvPicPr>
          <p:cNvPr id="4" name="Picture 3" descr="A map of the united states with many dots&#10;&#10;Description automatically generated">
            <a:extLst>
              <a:ext uri="{FF2B5EF4-FFF2-40B4-BE49-F238E27FC236}">
                <a16:creationId xmlns:a16="http://schemas.microsoft.com/office/drawing/2014/main" id="{4702DF2E-8064-2A01-929C-C6DF8125DB20}"/>
              </a:ext>
            </a:extLst>
          </p:cNvPr>
          <p:cNvPicPr>
            <a:picLocks noChangeAspect="1"/>
          </p:cNvPicPr>
          <p:nvPr/>
        </p:nvPicPr>
        <p:blipFill>
          <a:blip r:embed="rId3"/>
          <a:stretch>
            <a:fillRect/>
          </a:stretch>
        </p:blipFill>
        <p:spPr>
          <a:xfrm>
            <a:off x="3909172" y="1717861"/>
            <a:ext cx="8082803" cy="4531660"/>
          </a:xfrm>
          <a:prstGeom prst="rect">
            <a:avLst/>
          </a:prstGeom>
        </p:spPr>
      </p:pic>
      <p:sp>
        <p:nvSpPr>
          <p:cNvPr id="6" name="TextBox 5">
            <a:extLst>
              <a:ext uri="{FF2B5EF4-FFF2-40B4-BE49-F238E27FC236}">
                <a16:creationId xmlns:a16="http://schemas.microsoft.com/office/drawing/2014/main" id="{ECB33820-D676-58EE-D240-0C4321F8AB09}"/>
              </a:ext>
            </a:extLst>
          </p:cNvPr>
          <p:cNvSpPr txBox="1"/>
          <p:nvPr/>
        </p:nvSpPr>
        <p:spPr>
          <a:xfrm>
            <a:off x="3812421" y="6247118"/>
            <a:ext cx="283313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Calibri"/>
              </a:rPr>
              <a:t>Map by Southern Poverty Law Center</a:t>
            </a:r>
          </a:p>
          <a:p>
            <a:r>
              <a:rPr lang="en-US" sz="1100" dirty="0">
                <a:solidFill>
                  <a:srgbClr val="FFFFFF"/>
                </a:solidFill>
                <a:latin typeface="Calibri"/>
                <a:ea typeface="Calibri"/>
                <a:cs typeface="Calibri"/>
                <a:hlinkClick r:id="rId4"/>
              </a:rPr>
              <a:t>LINK TO INTERACTIVE MAP</a:t>
            </a:r>
            <a:endParaRPr lang="en-US" sz="1100" dirty="0">
              <a:solidFill>
                <a:srgbClr val="FFFFFF"/>
              </a:solidFill>
              <a:latin typeface="Calibri"/>
              <a:ea typeface="Calibri"/>
              <a:cs typeface="Calibri"/>
            </a:endParaRPr>
          </a:p>
        </p:txBody>
      </p:sp>
    </p:spTree>
    <p:extLst>
      <p:ext uri="{BB962C8B-B14F-4D97-AF65-F5344CB8AC3E}">
        <p14:creationId xmlns:p14="http://schemas.microsoft.com/office/powerpoint/2010/main" val="1990214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510216"/>
            <a:ext cx="12188952" cy="428890"/>
          </a:xfrm>
          <a:prstGeom prst="rect">
            <a:avLst/>
          </a:prstGeom>
          <a:noFill/>
        </p:spPr>
        <p:txBody>
          <a:bodyPr wrap="square" lIns="0" tIns="0" rIns="0" bIns="0" rtlCol="0" anchor="t"/>
          <a:lstStyle/>
          <a:p>
            <a:r>
              <a:rPr lang="en-US" sz="3600">
                <a:solidFill>
                  <a:schemeClr val="bg1"/>
                </a:solidFill>
                <a:latin typeface="Calibri"/>
                <a:ea typeface="Calibri"/>
                <a:cs typeface="Calibri"/>
              </a:rPr>
              <a:t>Confederate Memorial Example: </a:t>
            </a:r>
            <a:br>
              <a:rPr lang="en-US" sz="3600">
                <a:solidFill>
                  <a:schemeClr val="bg1"/>
                </a:solidFill>
                <a:latin typeface="Calibri"/>
                <a:ea typeface="Calibri"/>
                <a:cs typeface="Calibri"/>
              </a:rPr>
            </a:br>
            <a:r>
              <a:rPr lang="en-US" sz="3600">
                <a:solidFill>
                  <a:schemeClr val="bg1"/>
                </a:solidFill>
                <a:latin typeface="Calibri"/>
                <a:ea typeface="Calibri"/>
                <a:cs typeface="Calibri"/>
              </a:rPr>
              <a:t>Nathan Forrest State Park in Tennessee</a:t>
            </a: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unset over a body of water&#10;&#10;Description automatically generated">
            <a:extLst>
              <a:ext uri="{FF2B5EF4-FFF2-40B4-BE49-F238E27FC236}">
                <a16:creationId xmlns:a16="http://schemas.microsoft.com/office/drawing/2014/main" id="{157CF2DC-17D1-F9A3-451F-44FDE28DCAF8}"/>
              </a:ext>
            </a:extLst>
          </p:cNvPr>
          <p:cNvPicPr>
            <a:picLocks noChangeAspect="1"/>
          </p:cNvPicPr>
          <p:nvPr/>
        </p:nvPicPr>
        <p:blipFill>
          <a:blip r:embed="rId3"/>
          <a:stretch>
            <a:fillRect/>
          </a:stretch>
        </p:blipFill>
        <p:spPr>
          <a:xfrm>
            <a:off x="398369" y="2181225"/>
            <a:ext cx="10397939" cy="4086786"/>
          </a:xfrm>
          <a:prstGeom prst="rect">
            <a:avLst/>
          </a:prstGeom>
        </p:spPr>
      </p:pic>
      <p:sp>
        <p:nvSpPr>
          <p:cNvPr id="6" name="TextBox 5">
            <a:extLst>
              <a:ext uri="{FF2B5EF4-FFF2-40B4-BE49-F238E27FC236}">
                <a16:creationId xmlns:a16="http://schemas.microsoft.com/office/drawing/2014/main" id="{85C5ED23-89AF-A564-2FCE-DB6AEABACAD7}"/>
              </a:ext>
            </a:extLst>
          </p:cNvPr>
          <p:cNvSpPr txBox="1"/>
          <p:nvPr/>
        </p:nvSpPr>
        <p:spPr>
          <a:xfrm>
            <a:off x="8701419" y="6276787"/>
            <a:ext cx="28331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Arial"/>
                <a:ea typeface="+mn-lt"/>
                <a:cs typeface="Arial"/>
                <a:hlinkClick r:id="rId4"/>
              </a:rPr>
              <a:t>Tennessee State Parks website</a:t>
            </a:r>
            <a:endParaRPr lang="en-US" dirty="0"/>
          </a:p>
        </p:txBody>
      </p:sp>
    </p:spTree>
    <p:extLst>
      <p:ext uri="{BB962C8B-B14F-4D97-AF65-F5344CB8AC3E}">
        <p14:creationId xmlns:p14="http://schemas.microsoft.com/office/powerpoint/2010/main" val="277641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Why this park is problematic to some people </a:t>
            </a:r>
            <a:endParaRPr lang="en-US">
              <a:latin typeface="Calibri"/>
              <a:ea typeface="Calibri"/>
              <a:cs typeface="Calibri"/>
            </a:endParaRPr>
          </a:p>
          <a:p>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FC9446-B440-1954-ECA6-A1EFE7B3B84C}"/>
              </a:ext>
            </a:extLst>
          </p:cNvPr>
          <p:cNvSpPr txBox="1"/>
          <p:nvPr/>
        </p:nvSpPr>
        <p:spPr>
          <a:xfrm>
            <a:off x="387724" y="2046194"/>
            <a:ext cx="7539316"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Calibri"/>
                <a:ea typeface="Calibri"/>
                <a:cs typeface="Calibri"/>
              </a:rPr>
              <a:t>Nathan Forrest </a:t>
            </a:r>
            <a:endParaRPr lang="en-US">
              <a:solidFill>
                <a:schemeClr val="bg1"/>
              </a:solidFill>
              <a:latin typeface="Calibri"/>
              <a:ea typeface="Calibri"/>
              <a:cs typeface="Calibri"/>
            </a:endParaRPr>
          </a:p>
          <a:p>
            <a:endParaRPr lang="en-US">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Born in Tennessee</a:t>
            </a:r>
            <a:endParaRPr lang="en-US">
              <a:solidFill>
                <a:schemeClr val="bg1"/>
              </a:solidFill>
              <a:latin typeface="Calibri"/>
              <a:ea typeface="Calibri"/>
              <a:cs typeface="Calibri"/>
            </a:endParaRPr>
          </a:p>
          <a:p>
            <a:pPr marL="342900" indent="-342900">
              <a:buFont typeface="Arial"/>
              <a:buChar char="•"/>
            </a:pPr>
            <a:endParaRPr lang="en-US">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Enslaver </a:t>
            </a:r>
            <a:endParaRPr lang="en-US">
              <a:solidFill>
                <a:schemeClr val="bg1"/>
              </a:solidFill>
              <a:latin typeface="Calibri"/>
              <a:ea typeface="Calibri"/>
              <a:cs typeface="Calibri"/>
            </a:endParaRPr>
          </a:p>
          <a:p>
            <a:pPr marL="342900" indent="-342900">
              <a:buFont typeface="Arial"/>
              <a:buChar char="•"/>
            </a:pPr>
            <a:endParaRPr lang="en-US" sz="2400">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Became lieutenant colonel and then brigadier general for the Confederacy </a:t>
            </a:r>
            <a:endParaRPr lang="en-US">
              <a:solidFill>
                <a:schemeClr val="bg1"/>
              </a:solidFill>
              <a:latin typeface="Calibri"/>
              <a:ea typeface="Calibri"/>
              <a:cs typeface="Calibri"/>
            </a:endParaRPr>
          </a:p>
          <a:p>
            <a:pPr marL="342900" indent="-342900">
              <a:buFont typeface="Arial"/>
              <a:buChar char="•"/>
            </a:pPr>
            <a:endParaRPr lang="en-US" sz="2400">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Responsible for African American murder at Fort Pillow </a:t>
            </a:r>
            <a:endParaRPr lang="en-US">
              <a:solidFill>
                <a:schemeClr val="bg1"/>
              </a:solidFill>
              <a:latin typeface="Calibri"/>
              <a:ea typeface="Calibri"/>
              <a:cs typeface="Calibri"/>
            </a:endParaRPr>
          </a:p>
          <a:p>
            <a:pPr marL="342900" indent="-342900">
              <a:buFont typeface="Arial"/>
              <a:buChar char="•"/>
            </a:pPr>
            <a:endParaRPr lang="en-US" sz="2400">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1877 became first Grand Wizard of the KKK </a:t>
            </a:r>
            <a:endParaRPr lang="en-US">
              <a:solidFill>
                <a:schemeClr val="bg1"/>
              </a:solidFill>
              <a:latin typeface="Calibri"/>
              <a:ea typeface="Calibri"/>
              <a:cs typeface="Calibri"/>
            </a:endParaRPr>
          </a:p>
        </p:txBody>
      </p:sp>
      <p:pic>
        <p:nvPicPr>
          <p:cNvPr id="5" name="Picture 4" descr="A person with a beard&#10;&#10;Description automatically generated">
            <a:extLst>
              <a:ext uri="{FF2B5EF4-FFF2-40B4-BE49-F238E27FC236}">
                <a16:creationId xmlns:a16="http://schemas.microsoft.com/office/drawing/2014/main" id="{B90118FF-383E-C487-BA3F-16E3474A5994}"/>
              </a:ext>
            </a:extLst>
          </p:cNvPr>
          <p:cNvPicPr>
            <a:picLocks noChangeAspect="1"/>
          </p:cNvPicPr>
          <p:nvPr/>
        </p:nvPicPr>
        <p:blipFill>
          <a:blip r:embed="rId3"/>
          <a:stretch>
            <a:fillRect/>
          </a:stretch>
        </p:blipFill>
        <p:spPr>
          <a:xfrm>
            <a:off x="7913314" y="1955426"/>
            <a:ext cx="3514725" cy="2857500"/>
          </a:xfrm>
          <a:prstGeom prst="rect">
            <a:avLst/>
          </a:prstGeom>
        </p:spPr>
      </p:pic>
      <p:sp>
        <p:nvSpPr>
          <p:cNvPr id="6" name="TextBox 5">
            <a:extLst>
              <a:ext uri="{FF2B5EF4-FFF2-40B4-BE49-F238E27FC236}">
                <a16:creationId xmlns:a16="http://schemas.microsoft.com/office/drawing/2014/main" id="{3691124D-44BB-FA93-4F08-753B2852FC8C}"/>
              </a:ext>
            </a:extLst>
          </p:cNvPr>
          <p:cNvSpPr txBox="1"/>
          <p:nvPr/>
        </p:nvSpPr>
        <p:spPr>
          <a:xfrm>
            <a:off x="8634577" y="4808424"/>
            <a:ext cx="280973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alibri"/>
                <a:ea typeface="Calibri"/>
                <a:cs typeface="Calibri"/>
              </a:rPr>
              <a:t>Library of Congress Prints and Photographs Division, 2017897890</a:t>
            </a:r>
            <a:endParaRPr lang="en-US" dirty="0">
              <a:solidFill>
                <a:srgbClr val="000000"/>
              </a:solidFill>
              <a:latin typeface="Calibri"/>
              <a:ea typeface="Calibri"/>
              <a:cs typeface="Calibri"/>
            </a:endParaRPr>
          </a:p>
        </p:txBody>
      </p:sp>
    </p:spTree>
    <p:extLst>
      <p:ext uri="{BB962C8B-B14F-4D97-AF65-F5344CB8AC3E}">
        <p14:creationId xmlns:p14="http://schemas.microsoft.com/office/powerpoint/2010/main" val="214377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510216"/>
            <a:ext cx="12188952" cy="428890"/>
          </a:xfrm>
          <a:prstGeom prst="rect">
            <a:avLst/>
          </a:prstGeom>
          <a:noFill/>
        </p:spPr>
        <p:txBody>
          <a:bodyPr wrap="square" lIns="0" tIns="0" rIns="0" bIns="0" rtlCol="0" anchor="t"/>
          <a:lstStyle/>
          <a:p>
            <a:r>
              <a:rPr lang="en-US" sz="3600">
                <a:solidFill>
                  <a:schemeClr val="bg1"/>
                </a:solidFill>
                <a:latin typeface="Calibri"/>
                <a:ea typeface="Calibri"/>
                <a:cs typeface="Calibri"/>
              </a:rPr>
              <a:t>Confederate Memorial Example 2: </a:t>
            </a:r>
            <a:endParaRPr lang="en-US">
              <a:solidFill>
                <a:schemeClr val="bg1"/>
              </a:solidFill>
              <a:latin typeface="Calibri"/>
              <a:ea typeface="Calibri"/>
              <a:cs typeface="Calibri"/>
            </a:endParaRPr>
          </a:p>
          <a:p>
            <a:r>
              <a:rPr lang="en-US" sz="3600">
                <a:solidFill>
                  <a:schemeClr val="bg1"/>
                </a:solidFill>
                <a:latin typeface="Calibri"/>
                <a:ea typeface="Calibri"/>
                <a:cs typeface="Calibri"/>
              </a:rPr>
              <a:t>Jefferson Davis Street Names and Statue </a:t>
            </a:r>
            <a:endParaRPr lang="en-US">
              <a:latin typeface="Calibri"/>
              <a:ea typeface="Calibri"/>
              <a:cs typeface="Calibri"/>
            </a:endParaRPr>
          </a:p>
          <a:p>
            <a:endParaRPr lang="en-US">
              <a:latin typeface="Calibri"/>
              <a:ea typeface="Calibri"/>
              <a:cs typeface="Calibri"/>
            </a:endParaRPr>
          </a:p>
          <a:p>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10;p51">
            <a:extLst>
              <a:ext uri="{FF2B5EF4-FFF2-40B4-BE49-F238E27FC236}">
                <a16:creationId xmlns:a16="http://schemas.microsoft.com/office/drawing/2014/main" id="{8D5207EE-D056-8FAB-55B3-B345B39BD3A2}"/>
              </a:ext>
            </a:extLst>
          </p:cNvPr>
          <p:cNvSpPr txBox="1"/>
          <p:nvPr/>
        </p:nvSpPr>
        <p:spPr>
          <a:xfrm>
            <a:off x="391861" y="5387412"/>
            <a:ext cx="3489300" cy="50318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lvl="0" indent="0" algn="l" rtl="0">
              <a:lnSpc>
                <a:spcPct val="115000"/>
              </a:lnSpc>
              <a:spcBef>
                <a:spcPts val="0"/>
              </a:spcBef>
              <a:spcAft>
                <a:spcPts val="0"/>
              </a:spcAft>
              <a:buNone/>
            </a:pPr>
            <a:r>
              <a:rPr lang="en" sz="1800">
                <a:solidFill>
                  <a:srgbClr val="FFFFFF"/>
                </a:solidFill>
                <a:latin typeface="Calibri"/>
                <a:ea typeface="Playfair Display"/>
                <a:cs typeface="Calibri"/>
                <a:sym typeface="Playfair Display"/>
              </a:rPr>
              <a:t>Monroe, Louisiana</a:t>
            </a:r>
            <a:endParaRPr sz="1800">
              <a:solidFill>
                <a:srgbClr val="FFFFFF"/>
              </a:solidFill>
              <a:latin typeface="Calibri"/>
              <a:ea typeface="Playfair Display"/>
              <a:cs typeface="Calibri"/>
              <a:sym typeface="Playfair Display"/>
            </a:endParaRPr>
          </a:p>
        </p:txBody>
      </p:sp>
      <p:pic>
        <p:nvPicPr>
          <p:cNvPr id="6" name="Google Shape;1411;p51">
            <a:extLst>
              <a:ext uri="{FF2B5EF4-FFF2-40B4-BE49-F238E27FC236}">
                <a16:creationId xmlns:a16="http://schemas.microsoft.com/office/drawing/2014/main" id="{7807B411-9D06-0A94-B002-954EC4AD4DD8}"/>
              </a:ext>
            </a:extLst>
          </p:cNvPr>
          <p:cNvPicPr preferRelativeResize="0"/>
          <p:nvPr/>
        </p:nvPicPr>
        <p:blipFill>
          <a:blip r:embed="rId3">
            <a:alphaModFix/>
          </a:blip>
          <a:stretch>
            <a:fillRect/>
          </a:stretch>
        </p:blipFill>
        <p:spPr>
          <a:xfrm>
            <a:off x="4113957" y="2187746"/>
            <a:ext cx="3550723" cy="3201180"/>
          </a:xfrm>
          <a:prstGeom prst="rect">
            <a:avLst/>
          </a:prstGeom>
          <a:noFill/>
          <a:ln>
            <a:noFill/>
          </a:ln>
        </p:spPr>
      </p:pic>
      <p:sp>
        <p:nvSpPr>
          <p:cNvPr id="9" name="Google Shape;1412;p51">
            <a:extLst>
              <a:ext uri="{FF2B5EF4-FFF2-40B4-BE49-F238E27FC236}">
                <a16:creationId xmlns:a16="http://schemas.microsoft.com/office/drawing/2014/main" id="{6945387B-B04D-8526-3B45-B7CA35C6A3F3}"/>
              </a:ext>
            </a:extLst>
          </p:cNvPr>
          <p:cNvSpPr txBox="1"/>
          <p:nvPr/>
        </p:nvSpPr>
        <p:spPr>
          <a:xfrm>
            <a:off x="4113957" y="5374043"/>
            <a:ext cx="3489300" cy="50318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lvl="0" indent="0" algn="l" rtl="0">
              <a:lnSpc>
                <a:spcPct val="115000"/>
              </a:lnSpc>
              <a:spcBef>
                <a:spcPts val="0"/>
              </a:spcBef>
              <a:spcAft>
                <a:spcPts val="0"/>
              </a:spcAft>
              <a:buNone/>
            </a:pPr>
            <a:r>
              <a:rPr lang="en" sz="1800">
                <a:solidFill>
                  <a:srgbClr val="FFFFFF"/>
                </a:solidFill>
                <a:latin typeface="Calibri"/>
                <a:ea typeface="Playfair Display"/>
                <a:cs typeface="Calibri"/>
                <a:sym typeface="Playfair Display"/>
              </a:rPr>
              <a:t>Perry, Florida</a:t>
            </a:r>
            <a:endParaRPr sz="1800">
              <a:solidFill>
                <a:srgbClr val="FFFFFF"/>
              </a:solidFill>
              <a:latin typeface="Calibri"/>
              <a:ea typeface="Playfair Display"/>
              <a:cs typeface="Calibri"/>
              <a:sym typeface="Playfair Display"/>
            </a:endParaRPr>
          </a:p>
        </p:txBody>
      </p:sp>
      <p:pic>
        <p:nvPicPr>
          <p:cNvPr id="10" name="Google Shape;1413;p51" descr="A statue of a person in front of a white building&#10;&#10;Description automatically generated">
            <a:extLst>
              <a:ext uri="{FF2B5EF4-FFF2-40B4-BE49-F238E27FC236}">
                <a16:creationId xmlns:a16="http://schemas.microsoft.com/office/drawing/2014/main" id="{154D682D-CE63-8BA7-A43F-DEBFED5A5C20}"/>
              </a:ext>
            </a:extLst>
          </p:cNvPr>
          <p:cNvPicPr preferRelativeResize="0"/>
          <p:nvPr/>
        </p:nvPicPr>
        <p:blipFill rotWithShape="1">
          <a:blip r:embed="rId4">
            <a:alphaModFix/>
          </a:blip>
          <a:srcRect l="7956" t="11052" r="6944" b="32035"/>
          <a:stretch/>
        </p:blipFill>
        <p:spPr>
          <a:xfrm>
            <a:off x="7948614" y="2510060"/>
            <a:ext cx="3948190" cy="2865491"/>
          </a:xfrm>
          <a:prstGeom prst="rect">
            <a:avLst/>
          </a:prstGeom>
          <a:noFill/>
          <a:ln>
            <a:noFill/>
          </a:ln>
        </p:spPr>
      </p:pic>
      <p:sp>
        <p:nvSpPr>
          <p:cNvPr id="11" name="Google Shape;1414;p51">
            <a:extLst>
              <a:ext uri="{FF2B5EF4-FFF2-40B4-BE49-F238E27FC236}">
                <a16:creationId xmlns:a16="http://schemas.microsoft.com/office/drawing/2014/main" id="{0B2127CE-25C5-DF7F-455C-872438E91937}"/>
              </a:ext>
            </a:extLst>
          </p:cNvPr>
          <p:cNvSpPr txBox="1"/>
          <p:nvPr/>
        </p:nvSpPr>
        <p:spPr>
          <a:xfrm>
            <a:off x="7947348" y="5374043"/>
            <a:ext cx="3943826" cy="50318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lvl="0" indent="0" algn="l" rtl="0">
              <a:lnSpc>
                <a:spcPct val="115000"/>
              </a:lnSpc>
              <a:spcBef>
                <a:spcPts val="0"/>
              </a:spcBef>
              <a:spcAft>
                <a:spcPts val="0"/>
              </a:spcAft>
              <a:buNone/>
            </a:pPr>
            <a:r>
              <a:rPr lang="en" sz="1800">
                <a:solidFill>
                  <a:srgbClr val="FFFFFF"/>
                </a:solidFill>
                <a:latin typeface="Calibri"/>
                <a:ea typeface="Playfair Display"/>
                <a:cs typeface="Calibri"/>
                <a:sym typeface="Playfair Display"/>
              </a:rPr>
              <a:t>Statue in Montgomery, AL</a:t>
            </a:r>
            <a:endParaRPr sz="1800">
              <a:solidFill>
                <a:srgbClr val="FFFFFF"/>
              </a:solidFill>
              <a:latin typeface="Calibri"/>
              <a:ea typeface="Playfair Display"/>
              <a:cs typeface="Calibri"/>
              <a:sym typeface="Playfair Display"/>
            </a:endParaRPr>
          </a:p>
        </p:txBody>
      </p:sp>
      <p:sp>
        <p:nvSpPr>
          <p:cNvPr id="12" name="TextBox 11">
            <a:extLst>
              <a:ext uri="{FF2B5EF4-FFF2-40B4-BE49-F238E27FC236}">
                <a16:creationId xmlns:a16="http://schemas.microsoft.com/office/drawing/2014/main" id="{E1B21DD9-1F68-E121-A450-2C5722B0AEE3}"/>
              </a:ext>
            </a:extLst>
          </p:cNvPr>
          <p:cNvSpPr txBox="1"/>
          <p:nvPr/>
        </p:nvSpPr>
        <p:spPr>
          <a:xfrm>
            <a:off x="386261" y="5795524"/>
            <a:ext cx="338123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Calibri"/>
              </a:rPr>
              <a:t>Google, Maps Data © 2024</a:t>
            </a:r>
          </a:p>
        </p:txBody>
      </p:sp>
      <p:pic>
        <p:nvPicPr>
          <p:cNvPr id="13" name="Picture 12" descr="A map of a neighborhood&#10;&#10;Description automatically generated">
            <a:extLst>
              <a:ext uri="{FF2B5EF4-FFF2-40B4-BE49-F238E27FC236}">
                <a16:creationId xmlns:a16="http://schemas.microsoft.com/office/drawing/2014/main" id="{4D02D1C8-423E-EFC0-3424-B38D99751081}"/>
              </a:ext>
            </a:extLst>
          </p:cNvPr>
          <p:cNvPicPr>
            <a:picLocks noChangeAspect="1"/>
          </p:cNvPicPr>
          <p:nvPr/>
        </p:nvPicPr>
        <p:blipFill rotWithShape="1">
          <a:blip r:embed="rId5"/>
          <a:srcRect l="-587" t="21753" r="25220" b="325"/>
          <a:stretch/>
        </p:blipFill>
        <p:spPr>
          <a:xfrm>
            <a:off x="387640" y="2183375"/>
            <a:ext cx="3442392" cy="3206351"/>
          </a:xfrm>
          <a:prstGeom prst="rect">
            <a:avLst/>
          </a:prstGeom>
        </p:spPr>
      </p:pic>
      <p:sp>
        <p:nvSpPr>
          <p:cNvPr id="14" name="TextBox 13">
            <a:extLst>
              <a:ext uri="{FF2B5EF4-FFF2-40B4-BE49-F238E27FC236}">
                <a16:creationId xmlns:a16="http://schemas.microsoft.com/office/drawing/2014/main" id="{4120C5D9-1E7C-97D4-CF31-D3E1C3394F22}"/>
              </a:ext>
            </a:extLst>
          </p:cNvPr>
          <p:cNvSpPr txBox="1"/>
          <p:nvPr/>
        </p:nvSpPr>
        <p:spPr>
          <a:xfrm>
            <a:off x="4116050" y="5795523"/>
            <a:ext cx="338123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Calibri"/>
              </a:rPr>
              <a:t>Google, Maps Data © 2024</a:t>
            </a:r>
          </a:p>
        </p:txBody>
      </p:sp>
      <p:sp>
        <p:nvSpPr>
          <p:cNvPr id="16" name="TextBox 15">
            <a:extLst>
              <a:ext uri="{FF2B5EF4-FFF2-40B4-BE49-F238E27FC236}">
                <a16:creationId xmlns:a16="http://schemas.microsoft.com/office/drawing/2014/main" id="{8278141E-B662-5710-2860-6F7EE3A78DD9}"/>
              </a:ext>
            </a:extLst>
          </p:cNvPr>
          <p:cNvSpPr txBox="1"/>
          <p:nvPr/>
        </p:nvSpPr>
        <p:spPr>
          <a:xfrm>
            <a:off x="7952788" y="5795524"/>
            <a:ext cx="338123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Calibri"/>
              </a:rPr>
              <a:t>Library of Congress Prints and Photographs Division, 2017849435</a:t>
            </a:r>
            <a:endParaRPr lang="en-US" dirty="0">
              <a:solidFill>
                <a:srgbClr val="000000"/>
              </a:solidFill>
              <a:latin typeface="Calibri"/>
              <a:ea typeface="Calibri"/>
              <a:cs typeface="Calibri"/>
            </a:endParaRPr>
          </a:p>
          <a:p>
            <a:endParaRPr lang="en-US" sz="1100" dirty="0">
              <a:solidFill>
                <a:srgbClr val="FFFFFF"/>
              </a:solidFill>
              <a:latin typeface="Calibri"/>
              <a:ea typeface="Calibri"/>
              <a:cs typeface="Calibri"/>
            </a:endParaRPr>
          </a:p>
        </p:txBody>
      </p:sp>
    </p:spTree>
    <p:extLst>
      <p:ext uri="{BB962C8B-B14F-4D97-AF65-F5344CB8AC3E}">
        <p14:creationId xmlns:p14="http://schemas.microsoft.com/office/powerpoint/2010/main" val="803999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151927"/>
            <a:ext cx="1167079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Why the street names and statue are problematic to some people</a:t>
            </a: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FC9446-B440-1954-ECA6-A1EFE7B3B84C}"/>
              </a:ext>
            </a:extLst>
          </p:cNvPr>
          <p:cNvSpPr txBox="1"/>
          <p:nvPr/>
        </p:nvSpPr>
        <p:spPr>
          <a:xfrm>
            <a:off x="387724" y="2046194"/>
            <a:ext cx="753931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Calibri"/>
                <a:ea typeface="Calibri"/>
                <a:cs typeface="Calibri"/>
              </a:rPr>
              <a:t>Jefferson Davis </a:t>
            </a:r>
            <a:endParaRPr lang="en-US">
              <a:latin typeface="Calibri"/>
              <a:ea typeface="Calibri"/>
              <a:cs typeface="Calibri"/>
            </a:endParaRPr>
          </a:p>
          <a:p>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Born in Kentucky </a:t>
            </a:r>
            <a:endParaRPr lang="en-US">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enslaver </a:t>
            </a:r>
            <a:endParaRPr lang="en-US">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President of the Confederacy </a:t>
            </a:r>
            <a:endParaRPr lang="en-US">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Stated “ African slavery, as it exists in the United States, is a moral, a social, and a political blessing.”</a:t>
            </a:r>
            <a:endParaRPr lang="en-US">
              <a:latin typeface="Calibri"/>
              <a:ea typeface="Calibri"/>
              <a:cs typeface="Calibri"/>
            </a:endParaRPr>
          </a:p>
        </p:txBody>
      </p:sp>
      <p:pic>
        <p:nvPicPr>
          <p:cNvPr id="4" name="Picture 3" descr="A person in a suit&#10;&#10;Description automatically generated">
            <a:extLst>
              <a:ext uri="{FF2B5EF4-FFF2-40B4-BE49-F238E27FC236}">
                <a16:creationId xmlns:a16="http://schemas.microsoft.com/office/drawing/2014/main" id="{5DB5CB82-292A-FBFC-1080-F7FC5381416A}"/>
              </a:ext>
            </a:extLst>
          </p:cNvPr>
          <p:cNvPicPr>
            <a:picLocks noChangeAspect="1"/>
          </p:cNvPicPr>
          <p:nvPr/>
        </p:nvPicPr>
        <p:blipFill>
          <a:blip r:embed="rId3"/>
          <a:stretch>
            <a:fillRect/>
          </a:stretch>
        </p:blipFill>
        <p:spPr>
          <a:xfrm>
            <a:off x="8535802" y="1717862"/>
            <a:ext cx="3076575" cy="4442012"/>
          </a:xfrm>
          <a:prstGeom prst="rect">
            <a:avLst/>
          </a:prstGeom>
        </p:spPr>
      </p:pic>
      <p:sp>
        <p:nvSpPr>
          <p:cNvPr id="6" name="TextBox 5">
            <a:extLst>
              <a:ext uri="{FF2B5EF4-FFF2-40B4-BE49-F238E27FC236}">
                <a16:creationId xmlns:a16="http://schemas.microsoft.com/office/drawing/2014/main" id="{1F7C5187-E4B4-5C73-EC2D-A4A7F52A3453}"/>
              </a:ext>
            </a:extLst>
          </p:cNvPr>
          <p:cNvSpPr txBox="1"/>
          <p:nvPr/>
        </p:nvSpPr>
        <p:spPr>
          <a:xfrm>
            <a:off x="8540998" y="6169840"/>
            <a:ext cx="3067475" cy="444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alibri"/>
                <a:ea typeface="Calibri"/>
                <a:cs typeface="Calibri"/>
              </a:rPr>
              <a:t>Library of Congress Prints and Photographs Division, cwpbh.00879</a:t>
            </a:r>
          </a:p>
        </p:txBody>
      </p:sp>
    </p:spTree>
    <p:extLst>
      <p:ext uri="{BB962C8B-B14F-4D97-AF65-F5344CB8AC3E}">
        <p14:creationId xmlns:p14="http://schemas.microsoft.com/office/powerpoint/2010/main" val="3937281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510216"/>
            <a:ext cx="12188952" cy="428890"/>
          </a:xfrm>
          <a:prstGeom prst="rect">
            <a:avLst/>
          </a:prstGeom>
          <a:noFill/>
        </p:spPr>
        <p:txBody>
          <a:bodyPr wrap="square" lIns="0" tIns="0" rIns="0" bIns="0" rtlCol="0" anchor="t"/>
          <a:lstStyle/>
          <a:p>
            <a:r>
              <a:rPr lang="en-US" sz="3600">
                <a:solidFill>
                  <a:schemeClr val="bg1"/>
                </a:solidFill>
                <a:latin typeface="Calibri"/>
                <a:ea typeface="Calibri"/>
                <a:cs typeface="Calibri"/>
              </a:rPr>
              <a:t>Confederate Memorial Example 3: </a:t>
            </a:r>
            <a:endParaRPr lang="en-US">
              <a:solidFill>
                <a:schemeClr val="bg1"/>
              </a:solidFill>
              <a:latin typeface="Calibri"/>
              <a:ea typeface="Calibri"/>
              <a:cs typeface="Calibri"/>
            </a:endParaRPr>
          </a:p>
          <a:p>
            <a:r>
              <a:rPr lang="en-US" sz="3600">
                <a:solidFill>
                  <a:schemeClr val="bg1"/>
                </a:solidFill>
                <a:latin typeface="Calibri"/>
                <a:ea typeface="Calibri"/>
                <a:cs typeface="Calibri"/>
              </a:rPr>
              <a:t>Stone Mountain Atlanta, GA</a:t>
            </a:r>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group of people in front of a large rock formation with Stone Mountain in the background&#10;&#10;Description automatically generated">
            <a:extLst>
              <a:ext uri="{FF2B5EF4-FFF2-40B4-BE49-F238E27FC236}">
                <a16:creationId xmlns:a16="http://schemas.microsoft.com/office/drawing/2014/main" id="{D6D78B92-60D1-B632-70E6-63974EB6C85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l="477" t="16426" r="217" b="-288"/>
          <a:stretch/>
        </p:blipFill>
        <p:spPr>
          <a:xfrm>
            <a:off x="3114842" y="2006600"/>
            <a:ext cx="6686942" cy="4260128"/>
          </a:xfrm>
          <a:prstGeom prst="rect">
            <a:avLst/>
          </a:prstGeom>
        </p:spPr>
      </p:pic>
      <p:sp>
        <p:nvSpPr>
          <p:cNvPr id="12" name="TextBox 11">
            <a:extLst>
              <a:ext uri="{FF2B5EF4-FFF2-40B4-BE49-F238E27FC236}">
                <a16:creationId xmlns:a16="http://schemas.microsoft.com/office/drawing/2014/main" id="{5393FE09-8E7E-7965-666A-7BC8EF8C92E9}"/>
              </a:ext>
            </a:extLst>
          </p:cNvPr>
          <p:cNvSpPr txBox="1"/>
          <p:nvPr/>
        </p:nvSpPr>
        <p:spPr>
          <a:xfrm>
            <a:off x="7578472" y="6252976"/>
            <a:ext cx="22144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err="1">
                <a:solidFill>
                  <a:srgbClr val="FFFFFF"/>
                </a:solidFill>
                <a:latin typeface="Calibri"/>
                <a:ea typeface="Calibri"/>
                <a:cs typeface="Calibri"/>
              </a:rPr>
              <a:t>Olemedkjole</a:t>
            </a:r>
            <a:r>
              <a:rPr lang="en-US" sz="1100" dirty="0">
                <a:solidFill>
                  <a:srgbClr val="FFFFFF"/>
                </a:solidFill>
                <a:latin typeface="Calibri"/>
                <a:ea typeface="Calibri"/>
                <a:cs typeface="Calibri"/>
              </a:rPr>
              <a:t>/Wikimedia Commons</a:t>
            </a:r>
          </a:p>
        </p:txBody>
      </p:sp>
    </p:spTree>
    <p:extLst>
      <p:ext uri="{BB962C8B-B14F-4D97-AF65-F5344CB8AC3E}">
        <p14:creationId xmlns:p14="http://schemas.microsoft.com/office/powerpoint/2010/main" val="7060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141767"/>
            <a:ext cx="1192479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Why the street names and statue are problematic to some people</a:t>
            </a: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FC9446-B440-1954-ECA6-A1EFE7B3B84C}"/>
              </a:ext>
            </a:extLst>
          </p:cNvPr>
          <p:cNvSpPr txBox="1"/>
          <p:nvPr/>
        </p:nvSpPr>
        <p:spPr>
          <a:xfrm>
            <a:off x="397884" y="2180665"/>
            <a:ext cx="641155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Calibri"/>
                <a:ea typeface="Calibri"/>
                <a:cs typeface="Calibri"/>
              </a:rPr>
              <a:t>Robert E. Lee </a:t>
            </a:r>
            <a:endParaRPr lang="en-US">
              <a:latin typeface="Calibri"/>
              <a:ea typeface="Calibri"/>
              <a:cs typeface="Calibri"/>
            </a:endParaRPr>
          </a:p>
          <a:p>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Born in Virginia </a:t>
            </a:r>
            <a:endParaRPr lang="en-US">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enslaver </a:t>
            </a:r>
            <a:endParaRPr lang="en-US">
              <a:solidFill>
                <a:schemeClr val="bg1"/>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General of the Confederacy </a:t>
            </a:r>
            <a:endParaRPr lang="en-US">
              <a:solidFill>
                <a:schemeClr val="bg1"/>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did not believe that Black people were “as capable of acquiring knowledge as the white man is” </a:t>
            </a:r>
            <a:endParaRPr lang="en-US">
              <a:latin typeface="Calibri"/>
              <a:ea typeface="Calibri"/>
              <a:cs typeface="Calibri"/>
            </a:endParaRPr>
          </a:p>
        </p:txBody>
      </p:sp>
      <p:pic>
        <p:nvPicPr>
          <p:cNvPr id="4" name="Picture 3" descr="A person in military uniform&#10;&#10;Description automatically generated">
            <a:extLst>
              <a:ext uri="{FF2B5EF4-FFF2-40B4-BE49-F238E27FC236}">
                <a16:creationId xmlns:a16="http://schemas.microsoft.com/office/drawing/2014/main" id="{F101640C-0766-1984-78B3-EE920DC3D479}"/>
              </a:ext>
            </a:extLst>
          </p:cNvPr>
          <p:cNvPicPr>
            <a:picLocks noChangeAspect="1"/>
          </p:cNvPicPr>
          <p:nvPr/>
        </p:nvPicPr>
        <p:blipFill rotWithShape="1">
          <a:blip r:embed="rId3"/>
          <a:srcRect l="408" t="7778" r="-1633" b="-278"/>
          <a:stretch/>
        </p:blipFill>
        <p:spPr>
          <a:xfrm>
            <a:off x="7984864" y="1792706"/>
            <a:ext cx="3316315" cy="4457356"/>
          </a:xfrm>
          <a:prstGeom prst="rect">
            <a:avLst/>
          </a:prstGeom>
        </p:spPr>
      </p:pic>
      <p:sp>
        <p:nvSpPr>
          <p:cNvPr id="9" name="TextBox 8">
            <a:extLst>
              <a:ext uri="{FF2B5EF4-FFF2-40B4-BE49-F238E27FC236}">
                <a16:creationId xmlns:a16="http://schemas.microsoft.com/office/drawing/2014/main" id="{F8B45713-E966-84CA-2CCB-6FDE20A9CABA}"/>
              </a:ext>
            </a:extLst>
          </p:cNvPr>
          <p:cNvSpPr txBox="1"/>
          <p:nvPr/>
        </p:nvSpPr>
        <p:spPr>
          <a:xfrm>
            <a:off x="7979524" y="6251513"/>
            <a:ext cx="3274083" cy="612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alibri"/>
                <a:ea typeface="Calibri"/>
                <a:cs typeface="Calibri"/>
              </a:rPr>
              <a:t>Library of Congress Prints and Photographs Division, 2018666540</a:t>
            </a:r>
          </a:p>
          <a:p>
            <a:pPr algn="r"/>
            <a:endParaRPr lang="en-US" sz="1100" dirty="0">
              <a:solidFill>
                <a:srgbClr val="FFFFFF"/>
              </a:solidFill>
              <a:latin typeface="Calibri"/>
              <a:ea typeface="Calibri"/>
              <a:cs typeface="Calibri"/>
            </a:endParaRPr>
          </a:p>
        </p:txBody>
      </p:sp>
    </p:spTree>
    <p:extLst>
      <p:ext uri="{BB962C8B-B14F-4D97-AF65-F5344CB8AC3E}">
        <p14:creationId xmlns:p14="http://schemas.microsoft.com/office/powerpoint/2010/main" val="4154248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387640" y="263687"/>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Class Discussion </a:t>
            </a:r>
            <a:endParaRPr lang="en-US">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FC9446-B440-1954-ECA6-A1EFE7B3B84C}"/>
              </a:ext>
            </a:extLst>
          </p:cNvPr>
          <p:cNvSpPr txBox="1"/>
          <p:nvPr/>
        </p:nvSpPr>
        <p:spPr>
          <a:xfrm>
            <a:off x="529964" y="2211145"/>
            <a:ext cx="5454426"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chemeClr val="bg1"/>
                </a:solidFill>
                <a:latin typeface="Calibri"/>
                <a:ea typeface="Calibri"/>
                <a:cs typeface="Calibri"/>
              </a:rPr>
              <a:t>Do you think it matters that people are charged to enter a park that honors Confederate leaders?</a:t>
            </a: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Do you think it matters if people drive on a street named after the President of the Confederacy? </a:t>
            </a: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How do you feel about parks and carvings that were made to memorialize three Confederate soldiers?</a:t>
            </a:r>
          </a:p>
        </p:txBody>
      </p:sp>
      <p:sp>
        <p:nvSpPr>
          <p:cNvPr id="6" name="TextBox 5">
            <a:extLst>
              <a:ext uri="{FF2B5EF4-FFF2-40B4-BE49-F238E27FC236}">
                <a16:creationId xmlns:a16="http://schemas.microsoft.com/office/drawing/2014/main" id="{ABBB91FE-C1D4-7F96-EFF0-721969205180}"/>
              </a:ext>
            </a:extLst>
          </p:cNvPr>
          <p:cNvSpPr txBox="1"/>
          <p:nvPr/>
        </p:nvSpPr>
        <p:spPr>
          <a:xfrm>
            <a:off x="10359101" y="6183209"/>
            <a:ext cx="129409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alibri"/>
                <a:ea typeface="Calibri"/>
                <a:cs typeface="Calibri"/>
              </a:rPr>
              <a:t>Chris Yunker/Flickr</a:t>
            </a:r>
            <a:endParaRPr lang="en-US" dirty="0">
              <a:latin typeface="Calibri"/>
              <a:ea typeface="Calibri"/>
              <a:cs typeface="Calibri"/>
            </a:endParaRPr>
          </a:p>
        </p:txBody>
      </p:sp>
      <p:pic>
        <p:nvPicPr>
          <p:cNvPr id="9" name="Picture 8" descr="People sitting on a grass field with a large rock formation with Stone Mountain in the background&#10;&#10;Description automatically generated">
            <a:extLst>
              <a:ext uri="{FF2B5EF4-FFF2-40B4-BE49-F238E27FC236}">
                <a16:creationId xmlns:a16="http://schemas.microsoft.com/office/drawing/2014/main" id="{6828DFDE-C821-21CE-E7C2-2FB8E7149E90}"/>
              </a:ext>
            </a:extLst>
          </p:cNvPr>
          <p:cNvPicPr>
            <a:picLocks noChangeAspect="1"/>
          </p:cNvPicPr>
          <p:nvPr/>
        </p:nvPicPr>
        <p:blipFill rotWithShape="1">
          <a:blip r:embed="rId3"/>
          <a:srcRect l="25362" t="439" r="483" b="14189"/>
          <a:stretch/>
        </p:blipFill>
        <p:spPr>
          <a:xfrm>
            <a:off x="6964771" y="2211145"/>
            <a:ext cx="4696040" cy="3922067"/>
          </a:xfrm>
          <a:prstGeom prst="rect">
            <a:avLst/>
          </a:prstGeom>
        </p:spPr>
      </p:pic>
    </p:spTree>
    <p:extLst>
      <p:ext uri="{BB962C8B-B14F-4D97-AF65-F5344CB8AC3E}">
        <p14:creationId xmlns:p14="http://schemas.microsoft.com/office/powerpoint/2010/main" val="3869440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Evidence 4: Read and Take Notes</a:t>
            </a:r>
            <a:endParaRPr lang="en-US">
              <a:solidFill>
                <a:schemeClr val="bg1"/>
              </a:solidFill>
              <a:latin typeface="Calibri"/>
              <a:ea typeface="Calibri"/>
              <a:cs typeface="Calibri"/>
            </a:endParaRPr>
          </a:p>
        </p:txBody>
      </p:sp>
      <p:sp>
        <p:nvSpPr>
          <p:cNvPr id="5" name="Object 4"/>
          <p:cNvSpPr/>
          <p:nvPr/>
        </p:nvSpPr>
        <p:spPr>
          <a:xfrm>
            <a:off x="389242" y="2347738"/>
            <a:ext cx="11397296" cy="3738110"/>
          </a:xfrm>
          <a:prstGeom prst="rect">
            <a:avLst/>
          </a:prstGeom>
          <a:noFill/>
        </p:spPr>
        <p:txBody>
          <a:bodyPr wrap="square" lIns="0" tIns="0" rIns="0" bIns="0" rtlCol="0" anchor="t"/>
          <a:lstStyle/>
          <a:p>
            <a:r>
              <a:rPr lang="en-US" sz="2400" dirty="0">
                <a:solidFill>
                  <a:schemeClr val="bg1"/>
                </a:solidFill>
                <a:latin typeface="Calibri"/>
                <a:ea typeface="Calibri"/>
                <a:cs typeface="Calibri"/>
              </a:rPr>
              <a:t>Read the article </a:t>
            </a:r>
            <a:r>
              <a:rPr lang="en-US" sz="2400" i="1" dirty="0">
                <a:solidFill>
                  <a:srgbClr val="0093B2"/>
                </a:solidFill>
                <a:latin typeface="Calibri"/>
                <a:ea typeface="Calibri"/>
                <a:cs typeface="Calibri"/>
                <a:hlinkClick r:id="rId4">
                  <a:extLst>
                    <a:ext uri="{A12FA001-AC4F-418D-AE19-62706E023703}">
                      <ahyp:hlinkClr xmlns:ahyp="http://schemas.microsoft.com/office/drawing/2018/hyperlinkcolor" val="tx"/>
                    </a:ext>
                  </a:extLst>
                </a:hlinkClick>
              </a:rPr>
              <a:t>The Most Controversial Statue in America Surrenders to the Furnace</a:t>
            </a:r>
            <a:r>
              <a:rPr lang="en-US" sz="2400" i="1" dirty="0">
                <a:solidFill>
                  <a:schemeClr val="bg1"/>
                </a:solidFill>
                <a:latin typeface="Calibri"/>
                <a:ea typeface="Calibri"/>
                <a:cs typeface="Calibri"/>
              </a:rPr>
              <a:t> </a:t>
            </a:r>
            <a:r>
              <a:rPr lang="en-US" sz="2400" dirty="0">
                <a:solidFill>
                  <a:schemeClr val="bg1"/>
                </a:solidFill>
                <a:latin typeface="Calibri"/>
                <a:ea typeface="Calibri"/>
                <a:cs typeface="Calibri"/>
              </a:rPr>
              <a:t>and take notes on the following questions:  </a:t>
            </a:r>
            <a:endParaRPr lang="en-US" dirty="0">
              <a:solidFill>
                <a:schemeClr val="bg1"/>
              </a:solidFill>
            </a:endParaRPr>
          </a:p>
          <a:p>
            <a:pPr marL="800100" lvl="1" indent="-342900">
              <a:buFont typeface="Arial"/>
              <a:buChar char="•"/>
            </a:pPr>
            <a:endParaRPr lang="en-US" sz="2400">
              <a:solidFill>
                <a:schemeClr val="bg1"/>
              </a:solidFill>
              <a:latin typeface="Calibri"/>
              <a:ea typeface="Calibri"/>
              <a:cs typeface="Calibri"/>
            </a:endParaRPr>
          </a:p>
          <a:p>
            <a:pPr marL="800100" lvl="1" indent="-342900">
              <a:buFont typeface="Arial"/>
              <a:buChar char="•"/>
            </a:pPr>
            <a:r>
              <a:rPr lang="en-US" sz="2400" dirty="0">
                <a:solidFill>
                  <a:schemeClr val="bg1"/>
                </a:solidFill>
                <a:latin typeface="Calibri"/>
                <a:ea typeface="Calibri"/>
                <a:cs typeface="Calibri"/>
              </a:rPr>
              <a:t>What does Michael Taussig call a “public secret?” </a:t>
            </a:r>
            <a:endParaRPr lang="en-US">
              <a:solidFill>
                <a:schemeClr val="bg1"/>
              </a:solidFill>
              <a:latin typeface="Calibri"/>
              <a:ea typeface="Calibri"/>
              <a:cs typeface="Calibri"/>
            </a:endParaRPr>
          </a:p>
          <a:p>
            <a:pPr marL="800100" lvl="1" indent="-342900">
              <a:buFont typeface="Arial"/>
              <a:buChar char="•"/>
            </a:pPr>
            <a:endParaRPr lang="en-US" sz="2400">
              <a:solidFill>
                <a:schemeClr val="bg1"/>
              </a:solidFill>
              <a:latin typeface="Calibri"/>
              <a:ea typeface="Calibri"/>
              <a:cs typeface="Calibri"/>
            </a:endParaRPr>
          </a:p>
          <a:p>
            <a:pPr marL="800100" lvl="1" indent="-342900">
              <a:buFont typeface="Arial"/>
              <a:buChar char="•"/>
            </a:pPr>
            <a:r>
              <a:rPr lang="en-US" sz="2400" dirty="0">
                <a:solidFill>
                  <a:schemeClr val="bg1"/>
                </a:solidFill>
                <a:latin typeface="Calibri"/>
                <a:ea typeface="Calibri"/>
                <a:cs typeface="Calibri"/>
              </a:rPr>
              <a:t>What is the author’s perspective about how memorials should be removed?</a:t>
            </a:r>
            <a:endParaRPr lang="en-US" dirty="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788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97800" y="205416"/>
            <a:ext cx="11619992" cy="1343290"/>
          </a:xfrm>
          <a:prstGeom prst="rect">
            <a:avLst/>
          </a:prstGeom>
          <a:noFill/>
        </p:spPr>
        <p:txBody>
          <a:bodyPr wrap="square" lIns="0" tIns="0" rIns="0" bIns="0" rtlCol="0" anchor="t"/>
          <a:lstStyle/>
          <a:p>
            <a:r>
              <a:rPr lang="en-US" sz="4800" dirty="0">
                <a:solidFill>
                  <a:schemeClr val="bg1"/>
                </a:solidFill>
                <a:latin typeface="Calibri"/>
                <a:ea typeface="Calibri"/>
                <a:cs typeface="Calibri"/>
              </a:rPr>
              <a:t>After Reading: Has your opinion changed? Why? </a:t>
            </a:r>
            <a:endParaRPr lang="en-US" dirty="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a:extLst>
              <a:ext uri="{FF2B5EF4-FFF2-40B4-BE49-F238E27FC236}">
                <a16:creationId xmlns:a16="http://schemas.microsoft.com/office/drawing/2014/main" id="{1087D025-B4D6-963D-4E21-E01649986EAC}"/>
              </a:ext>
            </a:extLst>
          </p:cNvPr>
          <p:cNvSpPr/>
          <p:nvPr/>
        </p:nvSpPr>
        <p:spPr>
          <a:xfrm>
            <a:off x="399402" y="2276618"/>
            <a:ext cx="11397296" cy="3738110"/>
          </a:xfrm>
          <a:prstGeom prst="rect">
            <a:avLst/>
          </a:prstGeom>
          <a:noFill/>
        </p:spPr>
        <p:txBody>
          <a:bodyPr wrap="square" lIns="0" tIns="0" rIns="0" bIns="0" rtlCol="0" anchor="t"/>
          <a:lstStyle/>
          <a:p>
            <a:r>
              <a:rPr lang="en-US" sz="2400" dirty="0">
                <a:solidFill>
                  <a:schemeClr val="bg1"/>
                </a:solidFill>
                <a:latin typeface="Calibri"/>
                <a:ea typeface="Calibri"/>
                <a:cs typeface="Calibri"/>
              </a:rPr>
              <a:t>What do you think should be done with Confederate Memorials? Why? </a:t>
            </a:r>
            <a:endParaRPr lang="en-US">
              <a:solidFill>
                <a:schemeClr val="bg1"/>
              </a:solidFill>
              <a:latin typeface="Calibri"/>
              <a:ea typeface="Calibri"/>
              <a:cs typeface="Calibri"/>
            </a:endParaRPr>
          </a:p>
          <a:p>
            <a:pPr marL="914400" lvl="1" indent="-457200">
              <a:buAutoNum type="alphaUcPeriod"/>
            </a:pPr>
            <a:r>
              <a:rPr lang="en-US" sz="2400" dirty="0">
                <a:solidFill>
                  <a:schemeClr val="bg1"/>
                </a:solidFill>
                <a:latin typeface="Calibri"/>
                <a:ea typeface="Calibri"/>
                <a:cs typeface="Calibri"/>
              </a:rPr>
              <a:t>Destroy all the memorials</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dirty="0">
                <a:solidFill>
                  <a:schemeClr val="bg1"/>
                </a:solidFill>
                <a:latin typeface="Calibri"/>
                <a:ea typeface="Calibri"/>
                <a:cs typeface="Calibri"/>
              </a:rPr>
              <a:t>Keep all the memorials </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dirty="0">
                <a:solidFill>
                  <a:schemeClr val="bg1"/>
                </a:solidFill>
                <a:latin typeface="Calibri"/>
                <a:ea typeface="Calibri"/>
                <a:cs typeface="Calibri"/>
              </a:rPr>
              <a:t>Auction off the memorials for purchase</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dirty="0">
                <a:solidFill>
                  <a:schemeClr val="bg1"/>
                </a:solidFill>
                <a:latin typeface="Calibri"/>
                <a:ea typeface="Calibri"/>
                <a:cs typeface="Calibri"/>
              </a:rPr>
              <a:t>Put the memorials in a museum </a:t>
            </a:r>
            <a:endParaRPr lang="en-US">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dirty="0">
                <a:solidFill>
                  <a:schemeClr val="bg1"/>
                </a:solidFill>
                <a:latin typeface="Calibri"/>
                <a:ea typeface="Calibri"/>
                <a:cs typeface="Calibri"/>
              </a:rPr>
              <a:t>Recycle the materials from the memorials</a:t>
            </a:r>
            <a:endParaRPr lang="en-US" dirty="0">
              <a:solidFill>
                <a:schemeClr val="bg1"/>
              </a:solidFill>
              <a:latin typeface="Calibri"/>
              <a:ea typeface="Calibri"/>
              <a:cs typeface="Calibri"/>
            </a:endParaRPr>
          </a:p>
          <a:p>
            <a:pPr marL="800100" lvl="1" indent="-342900">
              <a:buAutoNum type="alphaUcPeriod"/>
            </a:pPr>
            <a:endParaRPr lang="en-US">
              <a:latin typeface="Calibri"/>
              <a:ea typeface="Calibri"/>
              <a:cs typeface="Calibri"/>
            </a:endParaRPr>
          </a:p>
          <a:p>
            <a:pPr marL="914400" lvl="1" indent="-457200">
              <a:buAutoNum type="alphaUcPeriod"/>
            </a:pPr>
            <a:r>
              <a:rPr lang="en-US" sz="2400" dirty="0">
                <a:solidFill>
                  <a:schemeClr val="bg1"/>
                </a:solidFill>
                <a:latin typeface="Calibri"/>
                <a:ea typeface="Calibri"/>
                <a:cs typeface="Calibri"/>
              </a:rPr>
              <a:t>Something else</a:t>
            </a:r>
            <a:endParaRPr lang="en-US" dirty="0">
              <a:solidFill>
                <a:schemeClr val="bg1"/>
              </a:solidFill>
              <a:latin typeface="Calibri"/>
              <a:ea typeface="Calibri"/>
              <a:cs typeface="Calibri"/>
            </a:endParaRPr>
          </a:p>
        </p:txBody>
      </p:sp>
    </p:spTree>
    <p:extLst>
      <p:ext uri="{BB962C8B-B14F-4D97-AF65-F5344CB8AC3E}">
        <p14:creationId xmlns:p14="http://schemas.microsoft.com/office/powerpoint/2010/main" val="320867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rPr>
              <a:t>Success Criteria &amp; Big Question</a:t>
            </a:r>
            <a:endParaRPr lang="en-US">
              <a:solidFill>
                <a:schemeClr val="bg1"/>
              </a:solidFill>
            </a:endParaRPr>
          </a:p>
        </p:txBody>
      </p:sp>
      <p:sp>
        <p:nvSpPr>
          <p:cNvPr id="5" name="Object 4"/>
          <p:cNvSpPr/>
          <p:nvPr/>
        </p:nvSpPr>
        <p:spPr>
          <a:xfrm>
            <a:off x="389242" y="2032778"/>
            <a:ext cx="11397296" cy="3738110"/>
          </a:xfrm>
          <a:prstGeom prst="rect">
            <a:avLst/>
          </a:prstGeom>
          <a:noFill/>
        </p:spPr>
        <p:txBody>
          <a:bodyPr wrap="square" lIns="0" tIns="0" rIns="0" bIns="0" rtlCol="0" anchor="t"/>
          <a:lstStyle/>
          <a:p>
            <a:pPr>
              <a:lnSpc>
                <a:spcPct val="150000"/>
              </a:lnSpc>
            </a:pPr>
            <a:r>
              <a:rPr lang="en-US" sz="2400" u="sng" dirty="0">
                <a:solidFill>
                  <a:schemeClr val="bg1"/>
                </a:solidFill>
                <a:latin typeface="Calibri"/>
                <a:ea typeface="+mn-lt"/>
                <a:cs typeface="Arial"/>
              </a:rPr>
              <a:t>Success Criteria</a:t>
            </a:r>
            <a:endParaRPr lang="en-US" sz="2400" dirty="0">
              <a:solidFill>
                <a:schemeClr val="bg1"/>
              </a:solidFill>
              <a:latin typeface="Calibri"/>
              <a:ea typeface="+mn-lt"/>
              <a:cs typeface="Arial"/>
            </a:endParaRPr>
          </a:p>
          <a:p>
            <a:pPr marL="342900" indent="-342900">
              <a:lnSpc>
                <a:spcPct val="150000"/>
              </a:lnSpc>
              <a:buFont typeface="Arial,Sans-Serif"/>
              <a:buChar char="•"/>
            </a:pPr>
            <a:r>
              <a:rPr lang="en-US" sz="2400" dirty="0">
                <a:solidFill>
                  <a:schemeClr val="bg1"/>
                </a:solidFill>
                <a:latin typeface="Calibri"/>
                <a:ea typeface="+mn-lt"/>
                <a:cs typeface="Arial"/>
              </a:rPr>
              <a:t>Students will describe why Confederate memorials are considered problematic.  </a:t>
            </a:r>
            <a:br>
              <a:rPr lang="en-US" sz="2400" dirty="0">
                <a:latin typeface="Calibri"/>
                <a:ea typeface="+mn-lt"/>
                <a:cs typeface="Arial"/>
              </a:rPr>
            </a:br>
            <a:endParaRPr lang="en-US" sz="2400">
              <a:solidFill>
                <a:schemeClr val="bg1"/>
              </a:solidFill>
              <a:latin typeface="Calibri"/>
              <a:ea typeface="+mn-lt"/>
              <a:cs typeface="Arial"/>
            </a:endParaRPr>
          </a:p>
          <a:p>
            <a:pPr>
              <a:lnSpc>
                <a:spcPct val="150000"/>
              </a:lnSpc>
            </a:pPr>
            <a:r>
              <a:rPr lang="en-US" sz="2400" u="sng" dirty="0">
                <a:solidFill>
                  <a:schemeClr val="bg1"/>
                </a:solidFill>
                <a:latin typeface="Calibri"/>
                <a:ea typeface="+mn-lt"/>
                <a:cs typeface="Arial"/>
              </a:rPr>
              <a:t>Big Question</a:t>
            </a:r>
            <a:endParaRPr lang="en-US" sz="2400" dirty="0">
              <a:solidFill>
                <a:schemeClr val="bg1"/>
              </a:solidFill>
              <a:latin typeface="Calibri"/>
              <a:ea typeface="+mn-lt"/>
              <a:cs typeface="Arial"/>
            </a:endParaRPr>
          </a:p>
          <a:p>
            <a:pPr marL="342900" indent="-342900">
              <a:lnSpc>
                <a:spcPct val="150000"/>
              </a:lnSpc>
              <a:buFont typeface="Arial,Sans-Serif"/>
              <a:buChar char="•"/>
            </a:pPr>
            <a:r>
              <a:rPr lang="en-US" sz="2400" dirty="0">
                <a:solidFill>
                  <a:schemeClr val="bg1"/>
                </a:solidFill>
                <a:latin typeface="Calibri"/>
                <a:ea typeface="+mn-lt"/>
                <a:cs typeface="Arial"/>
              </a:rPr>
              <a:t>Why are Confederate memorials controversial?</a:t>
            </a:r>
          </a:p>
          <a:p>
            <a:endParaRPr lang="en-US" sz="2400" dirty="0">
              <a:solidFill>
                <a:srgbClr val="000000"/>
              </a:solidFill>
              <a:latin typeface="Calibri"/>
              <a:ea typeface="+mn-lt"/>
              <a:cs typeface="Arial"/>
            </a:endParaRPr>
          </a:p>
          <a:p>
            <a:endParaRPr lang="en-US" sz="2400" dirty="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18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Exit Ticket </a:t>
            </a:r>
            <a:endParaRPr lang="en-US">
              <a:solidFill>
                <a:schemeClr val="bg1"/>
              </a:solidFill>
              <a:latin typeface="Calibri"/>
              <a:ea typeface="Calibri"/>
              <a:cs typeface="Calibri"/>
            </a:endParaRPr>
          </a:p>
        </p:txBody>
      </p:sp>
      <p:sp>
        <p:nvSpPr>
          <p:cNvPr id="5" name="Object 4"/>
          <p:cNvSpPr/>
          <p:nvPr/>
        </p:nvSpPr>
        <p:spPr>
          <a:xfrm>
            <a:off x="389242" y="2347738"/>
            <a:ext cx="6186562" cy="3715699"/>
          </a:xfrm>
          <a:prstGeom prst="rect">
            <a:avLst/>
          </a:prstGeom>
          <a:noFill/>
        </p:spPr>
        <p:txBody>
          <a:bodyPr wrap="square" lIns="0" tIns="0" rIns="0" bIns="0" rtlCol="0" anchor="t"/>
          <a:lstStyle/>
          <a:p>
            <a:r>
              <a:rPr lang="en-US" sz="2400">
                <a:solidFill>
                  <a:schemeClr val="bg1"/>
                </a:solidFill>
                <a:latin typeface="Calibri"/>
                <a:ea typeface="Calibri"/>
                <a:cs typeface="Calibri"/>
              </a:rPr>
              <a:t>Do you agree or disagree with Erin Thompson’s argument in the </a:t>
            </a:r>
            <a:r>
              <a:rPr lang="en-US" sz="2400" i="1">
                <a:solidFill>
                  <a:schemeClr val="bg1"/>
                </a:solidFill>
                <a:latin typeface="Calibri"/>
                <a:ea typeface="Calibri"/>
                <a:cs typeface="Calibri"/>
              </a:rPr>
              <a:t>New York Times</a:t>
            </a:r>
            <a:r>
              <a:rPr lang="en-US" sz="2400">
                <a:solidFill>
                  <a:schemeClr val="bg1"/>
                </a:solidFill>
                <a:latin typeface="Calibri"/>
                <a:ea typeface="Calibri"/>
                <a:cs typeface="Calibri"/>
              </a:rPr>
              <a:t> that the way a monument is removed should be just as emotional and symbolic as the way it was put up? Cite a source used in class. </a:t>
            </a:r>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men working to remove a statue">
            <a:extLst>
              <a:ext uri="{FF2B5EF4-FFF2-40B4-BE49-F238E27FC236}">
                <a16:creationId xmlns:a16="http://schemas.microsoft.com/office/drawing/2014/main" id="{525BB5F2-CC4F-D35B-4824-0C09DB4A4EF9}"/>
              </a:ext>
            </a:extLst>
          </p:cNvPr>
          <p:cNvPicPr>
            <a:picLocks noChangeAspect="1"/>
          </p:cNvPicPr>
          <p:nvPr/>
        </p:nvPicPr>
        <p:blipFill>
          <a:blip r:embed="rId4"/>
          <a:stretch>
            <a:fillRect/>
          </a:stretch>
        </p:blipFill>
        <p:spPr>
          <a:xfrm>
            <a:off x="7175152" y="1765968"/>
            <a:ext cx="3737168" cy="4449010"/>
          </a:xfrm>
          <a:prstGeom prst="rect">
            <a:avLst/>
          </a:prstGeom>
        </p:spPr>
      </p:pic>
      <p:sp>
        <p:nvSpPr>
          <p:cNvPr id="10" name="TextBox 9">
            <a:extLst>
              <a:ext uri="{FF2B5EF4-FFF2-40B4-BE49-F238E27FC236}">
                <a16:creationId xmlns:a16="http://schemas.microsoft.com/office/drawing/2014/main" id="{E1ABD046-0A87-D1C9-D23A-A7F1624228D4}"/>
              </a:ext>
            </a:extLst>
          </p:cNvPr>
          <p:cNvSpPr txBox="1"/>
          <p:nvPr/>
        </p:nvSpPr>
        <p:spPr>
          <a:xfrm>
            <a:off x="7966153" y="6212109"/>
            <a:ext cx="296347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alibri"/>
                <a:ea typeface="Calibri"/>
                <a:cs typeface="Calibri"/>
              </a:rPr>
              <a:t>U.S. Army photo by Elizabeth Fraser/Arlington National Cemetery/Flickr</a:t>
            </a:r>
            <a:endParaRPr lang="en-US" dirty="0">
              <a:latin typeface="Calibri"/>
              <a:ea typeface="Calibri"/>
              <a:cs typeface="Calibri"/>
            </a:endParaRPr>
          </a:p>
          <a:p>
            <a:pPr algn="r"/>
            <a:endParaRPr lang="en-US" sz="1100" dirty="0">
              <a:solidFill>
                <a:srgbClr val="FFFFFF"/>
              </a:solidFill>
              <a:latin typeface="Calibri"/>
              <a:ea typeface="Calibri"/>
              <a:cs typeface="Calibri"/>
            </a:endParaRPr>
          </a:p>
        </p:txBody>
      </p:sp>
    </p:spTree>
    <p:extLst>
      <p:ext uri="{BB962C8B-B14F-4D97-AF65-F5344CB8AC3E}">
        <p14:creationId xmlns:p14="http://schemas.microsoft.com/office/powerpoint/2010/main" val="1817985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93B2"/>
        </a:solidFill>
        <a:effectLst/>
      </p:bgPr>
    </p:bg>
    <p:spTree>
      <p:nvGrpSpPr>
        <p:cNvPr id="1" name=""/>
        <p:cNvGrpSpPr/>
        <p:nvPr/>
      </p:nvGrpSpPr>
      <p:grpSpPr>
        <a:xfrm>
          <a:off x="0" y="0"/>
          <a:ext cx="0" cy="0"/>
          <a:chOff x="0" y="0"/>
          <a:chExt cx="0" cy="0"/>
        </a:xfrm>
      </p:grpSpPr>
      <p:sp>
        <p:nvSpPr>
          <p:cNvPr id="2" name="Object 1"/>
          <p:cNvSpPr/>
          <p:nvPr/>
        </p:nvSpPr>
        <p:spPr>
          <a:xfrm>
            <a:off x="4012345" y="3657143"/>
            <a:ext cx="4164263" cy="603124"/>
          </a:xfrm>
          <a:prstGeom prst="rect">
            <a:avLst/>
          </a:prstGeom>
          <a:noFill/>
        </p:spPr>
        <p:txBody>
          <a:bodyPr wrap="square" lIns="0" tIns="0" rIns="0" bIns="0" rtlCol="0" anchor="t"/>
          <a:lstStyle/>
          <a:p>
            <a:pPr algn="ctr">
              <a:lnSpc>
                <a:spcPts val="4751"/>
              </a:lnSpc>
              <a:spcBef>
                <a:spcPts val="941"/>
              </a:spcBef>
            </a:pPr>
            <a:r>
              <a:rPr lang="en-US" sz="5600">
                <a:solidFill>
                  <a:srgbClr val="FFFFFF"/>
                </a:solidFill>
                <a:latin typeface="Calibri"/>
                <a:ea typeface="Darker Grotesque"/>
                <a:cs typeface="Calibri"/>
              </a:rPr>
              <a:t>Day 3</a:t>
            </a:r>
            <a:endParaRPr lang="en-US">
              <a:latin typeface="Calibri"/>
              <a:cs typeface="Calibri"/>
            </a:endParaRPr>
          </a:p>
        </p:txBody>
      </p:sp>
      <p:sp>
        <p:nvSpPr>
          <p:cNvPr id="3" name="Object 2"/>
          <p:cNvSpPr/>
          <p:nvPr/>
        </p:nvSpPr>
        <p:spPr>
          <a:xfrm>
            <a:off x="5618345" y="2404461"/>
            <a:ext cx="952262" cy="952262"/>
          </a:xfrm>
          <a:prstGeom prst="ellipse">
            <a:avLst/>
          </a:prstGeom>
          <a:solidFill>
            <a:srgbClr val="FFFFFF"/>
          </a:solidFill>
        </p:spPr>
      </p:sp>
      <p:pic>
        <p:nvPicPr>
          <p:cNvPr id="5" name="Object 4" descr="preencoded.png"/>
          <p:cNvPicPr>
            <a:picLocks noChangeAspect="1"/>
          </p:cNvPicPr>
          <p:nvPr/>
        </p:nvPicPr>
        <p:blipFill>
          <a:blip r:embed="rId3"/>
          <a:stretch>
            <a:fillRect/>
          </a:stretch>
        </p:blipFill>
        <p:spPr>
          <a:xfrm>
            <a:off x="5796291" y="2572928"/>
            <a:ext cx="604686" cy="604686"/>
          </a:xfrm>
          <a:prstGeom prst="rect">
            <a:avLst/>
          </a:prstGeom>
        </p:spPr>
      </p:pic>
    </p:spTree>
    <p:extLst>
      <p:ext uri="{BB962C8B-B14F-4D97-AF65-F5344CB8AC3E}">
        <p14:creationId xmlns:p14="http://schemas.microsoft.com/office/powerpoint/2010/main" val="2385910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Success Criteria &amp; Big Question</a:t>
            </a:r>
            <a:endParaRPr lang="en-US">
              <a:solidFill>
                <a:schemeClr val="bg1"/>
              </a:solidFill>
              <a:latin typeface="Calibri"/>
              <a:ea typeface="Calibri"/>
              <a:cs typeface="Calibri"/>
            </a:endParaRPr>
          </a:p>
        </p:txBody>
      </p:sp>
      <p:sp>
        <p:nvSpPr>
          <p:cNvPr id="5" name="Object 4"/>
          <p:cNvSpPr/>
          <p:nvPr/>
        </p:nvSpPr>
        <p:spPr>
          <a:xfrm>
            <a:off x="389242" y="2032778"/>
            <a:ext cx="11397296" cy="3738110"/>
          </a:xfrm>
          <a:prstGeom prst="rect">
            <a:avLst/>
          </a:prstGeom>
          <a:noFill/>
        </p:spPr>
        <p:txBody>
          <a:bodyPr wrap="square" lIns="0" tIns="0" rIns="0" bIns="0" rtlCol="0" anchor="t"/>
          <a:lstStyle/>
          <a:p>
            <a:pPr>
              <a:lnSpc>
                <a:spcPct val="150000"/>
              </a:lnSpc>
            </a:pPr>
            <a:r>
              <a:rPr lang="en-US" sz="2400" u="sng" dirty="0">
                <a:solidFill>
                  <a:schemeClr val="bg1"/>
                </a:solidFill>
                <a:latin typeface="Calibri"/>
                <a:ea typeface="Calibri"/>
                <a:cs typeface="Calibri"/>
              </a:rPr>
              <a:t>Success Criteria</a:t>
            </a:r>
            <a:endParaRPr lang="en-US" sz="2400">
              <a:solidFill>
                <a:schemeClr val="bg1"/>
              </a:solidFill>
              <a:latin typeface="Calibri"/>
              <a:ea typeface="Calibri"/>
              <a:cs typeface="Calibri"/>
            </a:endParaRPr>
          </a:p>
          <a:p>
            <a:pPr marL="342900" indent="-342900">
              <a:lnSpc>
                <a:spcPct val="150000"/>
              </a:lnSpc>
              <a:buFont typeface="Arial,Sans-Serif"/>
              <a:buChar char="•"/>
            </a:pPr>
            <a:r>
              <a:rPr lang="en-US" sz="2400" dirty="0">
                <a:solidFill>
                  <a:schemeClr val="bg1"/>
                </a:solidFill>
                <a:latin typeface="Calibri"/>
                <a:ea typeface="Calibri"/>
                <a:cs typeface="Calibri"/>
              </a:rPr>
              <a:t>Students will analyze perspectives on Confederate memorials.</a:t>
            </a:r>
          </a:p>
          <a:p>
            <a:pPr marL="342900" indent="-342900">
              <a:lnSpc>
                <a:spcPct val="150000"/>
              </a:lnSpc>
              <a:buFont typeface="Arial,Sans-Serif"/>
              <a:buChar char="•"/>
            </a:pPr>
            <a:endParaRPr lang="en-US" sz="2400">
              <a:latin typeface="Calibri"/>
              <a:ea typeface="Calibri"/>
              <a:cs typeface="Calibri"/>
            </a:endParaRPr>
          </a:p>
          <a:p>
            <a:pPr>
              <a:lnSpc>
                <a:spcPct val="150000"/>
              </a:lnSpc>
            </a:pPr>
            <a:r>
              <a:rPr lang="en-US" sz="2400" u="sng" dirty="0">
                <a:solidFill>
                  <a:schemeClr val="bg1"/>
                </a:solidFill>
                <a:latin typeface="Calibri"/>
                <a:ea typeface="Calibri"/>
                <a:cs typeface="Calibri"/>
              </a:rPr>
              <a:t>Big Question</a:t>
            </a:r>
            <a:endParaRPr lang="en-US" sz="2400">
              <a:solidFill>
                <a:schemeClr val="bg1"/>
              </a:solidFill>
              <a:latin typeface="Calibri"/>
              <a:ea typeface="Calibri"/>
              <a:cs typeface="Calibri"/>
            </a:endParaRPr>
          </a:p>
          <a:p>
            <a:pPr marL="342900" indent="-342900">
              <a:lnSpc>
                <a:spcPct val="150000"/>
              </a:lnSpc>
              <a:buFont typeface="Arial,Sans-Serif"/>
              <a:buChar char="•"/>
            </a:pPr>
            <a:r>
              <a:rPr lang="en-US" sz="2400" dirty="0">
                <a:solidFill>
                  <a:schemeClr val="bg1"/>
                </a:solidFill>
                <a:latin typeface="Calibri"/>
                <a:ea typeface="Calibri"/>
                <a:cs typeface="Calibri"/>
              </a:rPr>
              <a:t>Why are Confederate memorials controversial?</a:t>
            </a:r>
            <a:endParaRPr lang="en-US">
              <a:solidFill>
                <a:schemeClr val="bg1"/>
              </a:solidFill>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965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Think Write Share</a:t>
            </a:r>
            <a:endParaRPr lang="en-US">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p:cNvSpPr/>
          <p:nvPr/>
        </p:nvSpPr>
        <p:spPr>
          <a:xfrm>
            <a:off x="389242" y="2347738"/>
            <a:ext cx="10422385" cy="3715699"/>
          </a:xfrm>
          <a:prstGeom prst="rect">
            <a:avLst/>
          </a:prstGeom>
          <a:noFill/>
        </p:spPr>
        <p:txBody>
          <a:bodyPr wrap="square" lIns="0" tIns="0" rIns="0" bIns="0" rtlCol="0" anchor="t"/>
          <a:lstStyle/>
          <a:p>
            <a:r>
              <a:rPr lang="en-US" sz="2400" dirty="0">
                <a:solidFill>
                  <a:schemeClr val="bg1"/>
                </a:solidFill>
                <a:latin typeface="Calibri"/>
                <a:ea typeface="Calibri"/>
                <a:cs typeface="Calibri"/>
              </a:rPr>
              <a:t>Imagine you meet someone who knows nothing about Confederate memorials. Summarize the controversy for them in two sentences. </a:t>
            </a:r>
            <a:endParaRPr lang="en-US" dirty="0">
              <a:latin typeface="Calibri"/>
              <a:ea typeface="Calibri"/>
              <a:cs typeface="Calibri"/>
            </a:endParaRPr>
          </a:p>
        </p:txBody>
      </p:sp>
    </p:spTree>
    <p:extLst>
      <p:ext uri="{BB962C8B-B14F-4D97-AF65-F5344CB8AC3E}">
        <p14:creationId xmlns:p14="http://schemas.microsoft.com/office/powerpoint/2010/main" val="2761613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Evidence 5: Read and Take Notes </a:t>
            </a:r>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p:cNvSpPr/>
          <p:nvPr/>
        </p:nvSpPr>
        <p:spPr>
          <a:xfrm>
            <a:off x="389242" y="2347738"/>
            <a:ext cx="11397296" cy="3738110"/>
          </a:xfrm>
          <a:prstGeom prst="rect">
            <a:avLst/>
          </a:prstGeom>
          <a:noFill/>
        </p:spPr>
        <p:txBody>
          <a:bodyPr wrap="square" lIns="0" tIns="0" rIns="0" bIns="0" rtlCol="0" anchor="t"/>
          <a:lstStyle/>
          <a:p>
            <a:pPr marL="342900" indent="-342900">
              <a:buFont typeface="Arial"/>
              <a:buChar char="•"/>
            </a:pPr>
            <a:r>
              <a:rPr lang="en-US" sz="2400">
                <a:solidFill>
                  <a:schemeClr val="bg1"/>
                </a:solidFill>
                <a:latin typeface="Calibri"/>
                <a:ea typeface="Calibri"/>
                <a:cs typeface="Calibri"/>
              </a:rPr>
              <a:t>Why does the author argue that the African American Civil War Memorial is important? </a:t>
            </a:r>
            <a:endParaRPr lang="en-US">
              <a:solidFill>
                <a:schemeClr val="bg1"/>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What does the memorial include? </a:t>
            </a:r>
            <a:endParaRPr lang="en-US">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What does the author argue about wars and memorials?</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15556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Requirements</a:t>
            </a:r>
            <a:endParaRPr lang="en-US">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p:cNvSpPr/>
          <p:nvPr/>
        </p:nvSpPr>
        <p:spPr>
          <a:xfrm>
            <a:off x="389242" y="2347738"/>
            <a:ext cx="11397296" cy="3738110"/>
          </a:xfrm>
          <a:prstGeom prst="rect">
            <a:avLst/>
          </a:prstGeom>
          <a:noFill/>
        </p:spPr>
        <p:txBody>
          <a:bodyPr wrap="square" lIns="0" tIns="0" rIns="0" bIns="0" rtlCol="0" anchor="t"/>
          <a:lstStyle/>
          <a:p>
            <a:r>
              <a:rPr lang="en-US" sz="2400">
                <a:solidFill>
                  <a:schemeClr val="bg1"/>
                </a:solidFill>
                <a:latin typeface="Calibri"/>
                <a:ea typeface="Calibri"/>
                <a:cs typeface="Calibri"/>
              </a:rPr>
              <a:t>Requirements:</a:t>
            </a:r>
            <a:endParaRPr lang="en-US">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one example of a problematic memorial</a:t>
            </a: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suggestions of what to do with the memorial</a:t>
            </a: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citation of at least three sources</a:t>
            </a:r>
            <a:endParaRPr lang="en-US">
              <a:solidFill>
                <a:schemeClr val="bg1"/>
              </a:solidFill>
              <a:latin typeface="Calibri"/>
              <a:ea typeface="Calibri"/>
              <a:cs typeface="Calibri"/>
            </a:endParaRPr>
          </a:p>
          <a:p>
            <a:pPr marL="285750" indent="-285750">
              <a:buFont typeface="Arial"/>
              <a:buChar char="•"/>
            </a:pPr>
            <a:endParaRPr lang="en-US">
              <a:solidFill>
                <a:srgbClr val="000000"/>
              </a:solidFill>
              <a:latin typeface="Calibri"/>
              <a:ea typeface="Calibri"/>
              <a:cs typeface="Calibri"/>
            </a:endParaRPr>
          </a:p>
          <a:p>
            <a:r>
              <a:rPr lang="en-US" sz="2400">
                <a:solidFill>
                  <a:schemeClr val="bg1"/>
                </a:solidFill>
                <a:latin typeface="Calibri"/>
                <a:ea typeface="Calibri"/>
                <a:cs typeface="Calibri"/>
              </a:rPr>
              <a:t>You will be graded in the following categories </a:t>
            </a:r>
            <a:endParaRPr lang="en-US">
              <a:solidFill>
                <a:srgbClr val="000000"/>
              </a:solidFill>
              <a:latin typeface="Calibri"/>
              <a:ea typeface="Calibri"/>
              <a:cs typeface="Calibri"/>
            </a:endParaRPr>
          </a:p>
          <a:p>
            <a:pPr marL="285750" indent="-285750">
              <a:buFont typeface="Arial"/>
              <a:buChar char="•"/>
            </a:pPr>
            <a:endParaRPr lang="en-US">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Ideas/Thesis </a:t>
            </a:r>
            <a:endParaRPr lang="en-US">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Support/Evidence </a:t>
            </a:r>
            <a:endParaRPr lang="en-US">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Organization </a:t>
            </a:r>
            <a:endParaRPr lang="en-US">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Language </a:t>
            </a:r>
            <a:endParaRPr lang="en-US">
              <a:latin typeface="Calibri"/>
              <a:ea typeface="Calibri"/>
              <a:cs typeface="Calibri"/>
            </a:endParaRPr>
          </a:p>
        </p:txBody>
      </p:sp>
    </p:spTree>
    <p:extLst>
      <p:ext uri="{BB962C8B-B14F-4D97-AF65-F5344CB8AC3E}">
        <p14:creationId xmlns:p14="http://schemas.microsoft.com/office/powerpoint/2010/main" val="3442019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r>
              <a:rPr lang="en-US" sz="4800">
                <a:solidFill>
                  <a:schemeClr val="bg1"/>
                </a:solidFill>
                <a:latin typeface="Calibri"/>
                <a:ea typeface="Calibri"/>
                <a:cs typeface="Calibri"/>
              </a:rPr>
              <a:t>Stop and Jot</a:t>
            </a:r>
            <a:endParaRPr lang="en-US">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p:cNvSpPr/>
          <p:nvPr/>
        </p:nvSpPr>
        <p:spPr>
          <a:xfrm>
            <a:off x="389242" y="2347738"/>
            <a:ext cx="11397296" cy="3738110"/>
          </a:xfrm>
          <a:prstGeom prst="rect">
            <a:avLst/>
          </a:prstGeom>
          <a:noFill/>
        </p:spPr>
        <p:txBody>
          <a:bodyPr wrap="square" lIns="0" tIns="0" rIns="0" bIns="0" rtlCol="0" anchor="t"/>
          <a:lstStyle/>
          <a:p>
            <a:pPr marL="342900" indent="-342900">
              <a:buFont typeface="Arial"/>
              <a:buChar char="•"/>
            </a:pPr>
            <a:r>
              <a:rPr lang="en-US" sz="2400">
                <a:solidFill>
                  <a:schemeClr val="bg1"/>
                </a:solidFill>
                <a:latin typeface="Calibri"/>
                <a:ea typeface="Calibri"/>
                <a:cs typeface="Calibri"/>
              </a:rPr>
              <a:t>Who should the U.S. memorialize? </a:t>
            </a:r>
            <a:endParaRPr lang="en-US">
              <a:solidFill>
                <a:schemeClr val="bg1"/>
              </a:solidFill>
              <a:latin typeface="Calibri"/>
              <a:ea typeface="Calibri"/>
              <a:cs typeface="Calibri"/>
            </a:endParaRPr>
          </a:p>
          <a:p>
            <a:pPr marL="342900" indent="-342900">
              <a:buFont typeface="Arial"/>
              <a:buChar char="•"/>
            </a:pPr>
            <a:endParaRPr lang="en-US" sz="2400">
              <a:solidFill>
                <a:schemeClr val="bg1"/>
              </a:solidFill>
              <a:latin typeface="Calibri"/>
              <a:ea typeface="Calibri"/>
              <a:cs typeface="Calibri"/>
            </a:endParaRPr>
          </a:p>
          <a:p>
            <a:pPr marL="342900" indent="-342900">
              <a:buFont typeface="Arial"/>
              <a:buChar char="•"/>
            </a:pPr>
            <a:r>
              <a:rPr lang="en-US" sz="2400">
                <a:solidFill>
                  <a:schemeClr val="bg1"/>
                </a:solidFill>
                <a:latin typeface="Calibri"/>
                <a:ea typeface="Calibri"/>
                <a:cs typeface="Calibri"/>
              </a:rPr>
              <a:t>What would go in each paragraph? </a:t>
            </a:r>
          </a:p>
          <a:p>
            <a:pPr marL="285750" indent="-285750">
              <a:buFont typeface="Arial"/>
              <a:buChar char="•"/>
            </a:pPr>
            <a:endParaRPr lang="en-US">
              <a:latin typeface="Calibri"/>
              <a:ea typeface="Calibri"/>
              <a:cs typeface="Calibri"/>
            </a:endParaRPr>
          </a:p>
          <a:p>
            <a:pPr marL="800100" lvl="1" indent="-342900">
              <a:buFont typeface="Courier New"/>
              <a:buChar char="o"/>
            </a:pPr>
            <a:r>
              <a:rPr lang="en-US" sz="2400">
                <a:solidFill>
                  <a:schemeClr val="bg1"/>
                </a:solidFill>
                <a:latin typeface="Calibri"/>
                <a:ea typeface="Calibri"/>
                <a:cs typeface="Calibri"/>
              </a:rPr>
              <a:t>Paragraph 1 - </a:t>
            </a:r>
            <a:endParaRPr lang="en-US">
              <a:solidFill>
                <a:schemeClr val="bg1"/>
              </a:solidFill>
              <a:latin typeface="Calibri"/>
              <a:ea typeface="Calibri"/>
              <a:cs typeface="Calibri"/>
            </a:endParaRPr>
          </a:p>
          <a:p>
            <a:pPr marL="742950" lvl="1" indent="-285750">
              <a:buFont typeface="Courier New"/>
              <a:buChar char="o"/>
            </a:pPr>
            <a:endParaRPr lang="en-US">
              <a:latin typeface="Calibri"/>
              <a:ea typeface="Calibri"/>
              <a:cs typeface="Calibri"/>
            </a:endParaRPr>
          </a:p>
          <a:p>
            <a:pPr marL="800100" lvl="1" indent="-342900">
              <a:buFont typeface="Courier New"/>
              <a:buChar char="o"/>
            </a:pPr>
            <a:r>
              <a:rPr lang="en-US" sz="2400">
                <a:solidFill>
                  <a:schemeClr val="bg1"/>
                </a:solidFill>
                <a:latin typeface="Calibri"/>
                <a:ea typeface="Calibri"/>
                <a:cs typeface="Calibri"/>
              </a:rPr>
              <a:t>Paragraph 2 - </a:t>
            </a:r>
            <a:endParaRPr lang="en-US">
              <a:solidFill>
                <a:schemeClr val="bg1"/>
              </a:solidFill>
              <a:latin typeface="Calibri"/>
              <a:ea typeface="Calibri"/>
              <a:cs typeface="Calibri"/>
            </a:endParaRPr>
          </a:p>
          <a:p>
            <a:pPr marL="742950" lvl="1" indent="-285750">
              <a:buFont typeface="Courier New"/>
              <a:buChar char="o"/>
            </a:pPr>
            <a:endParaRPr lang="en-US">
              <a:latin typeface="Calibri"/>
              <a:ea typeface="Calibri"/>
              <a:cs typeface="Calibri"/>
            </a:endParaRPr>
          </a:p>
          <a:p>
            <a:pPr marL="800100" lvl="1" indent="-342900">
              <a:buFont typeface="Courier New"/>
              <a:buChar char="o"/>
            </a:pPr>
            <a:r>
              <a:rPr lang="en-US" sz="2400">
                <a:solidFill>
                  <a:schemeClr val="bg1"/>
                </a:solidFill>
                <a:latin typeface="Calibri"/>
                <a:ea typeface="Calibri"/>
                <a:cs typeface="Calibri"/>
              </a:rPr>
              <a:t>Paragraph 3 - </a:t>
            </a:r>
            <a:endParaRPr lang="en-US">
              <a:solidFill>
                <a:schemeClr val="bg1"/>
              </a:solidFill>
              <a:latin typeface="Calibri"/>
              <a:ea typeface="Calibri"/>
              <a:cs typeface="Calibri"/>
            </a:endParaRPr>
          </a:p>
          <a:p>
            <a:pPr marL="742950" lvl="1" indent="-285750">
              <a:buFont typeface="Courier New"/>
              <a:buChar char="o"/>
            </a:pPr>
            <a:endParaRPr lang="en-US">
              <a:latin typeface="Calibri"/>
              <a:ea typeface="Calibri"/>
              <a:cs typeface="Calibri"/>
            </a:endParaRPr>
          </a:p>
          <a:p>
            <a:pPr marL="800100" lvl="1" indent="-342900">
              <a:buFont typeface="Courier New"/>
              <a:buChar char="o"/>
            </a:pPr>
            <a:r>
              <a:rPr lang="en-US" sz="2400">
                <a:solidFill>
                  <a:schemeClr val="bg1"/>
                </a:solidFill>
                <a:latin typeface="Calibri"/>
                <a:ea typeface="Calibri"/>
                <a:cs typeface="Calibri"/>
              </a:rPr>
              <a:t>Paragraph 4 - </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179132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r>
              <a:rPr lang="en-US" sz="4400">
                <a:solidFill>
                  <a:schemeClr val="bg1"/>
                </a:solidFill>
                <a:latin typeface="Calibri"/>
                <a:ea typeface="Calibri"/>
                <a:cs typeface="Calibri"/>
              </a:rPr>
              <a:t>Outline Options: Choose which one you will do </a:t>
            </a: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ACCDBFDF-E0A9-96D3-E0C3-A8507C3137C2}"/>
              </a:ext>
            </a:extLst>
          </p:cNvPr>
          <p:cNvGraphicFramePr>
            <a:graphicFrameLocks noGrp="1"/>
          </p:cNvGraphicFramePr>
          <p:nvPr>
            <p:extLst>
              <p:ext uri="{D42A27DB-BD31-4B8C-83A1-F6EECF244321}">
                <p14:modId xmlns:p14="http://schemas.microsoft.com/office/powerpoint/2010/main" val="3033850249"/>
              </p:ext>
            </p:extLst>
          </p:nvPr>
        </p:nvGraphicFramePr>
        <p:xfrm>
          <a:off x="431651" y="2302405"/>
          <a:ext cx="11150350" cy="4206240"/>
        </p:xfrm>
        <a:graphic>
          <a:graphicData uri="http://schemas.openxmlformats.org/drawingml/2006/table">
            <a:tbl>
              <a:tblPr firstRow="1" bandRow="1">
                <a:tableStyleId>{5C22544A-7EE6-4342-B048-85BDC9FD1C3A}</a:tableStyleId>
              </a:tblPr>
              <a:tblGrid>
                <a:gridCol w="5575175">
                  <a:extLst>
                    <a:ext uri="{9D8B030D-6E8A-4147-A177-3AD203B41FA5}">
                      <a16:colId xmlns:a16="http://schemas.microsoft.com/office/drawing/2014/main" val="2151363271"/>
                    </a:ext>
                  </a:extLst>
                </a:gridCol>
                <a:gridCol w="5575175">
                  <a:extLst>
                    <a:ext uri="{9D8B030D-6E8A-4147-A177-3AD203B41FA5}">
                      <a16:colId xmlns:a16="http://schemas.microsoft.com/office/drawing/2014/main" val="3711181136"/>
                    </a:ext>
                  </a:extLst>
                </a:gridCol>
              </a:tblGrid>
              <a:tr h="370840">
                <a:tc>
                  <a:txBody>
                    <a:bodyPr/>
                    <a:lstStyle/>
                    <a:p>
                      <a:r>
                        <a:rPr lang="en-US" sz="2400" dirty="0">
                          <a:latin typeface="Calibri"/>
                        </a:rPr>
                        <a:t>Option 1</a:t>
                      </a:r>
                    </a:p>
                  </a:txBody>
                  <a:tcPr>
                    <a:noFill/>
                  </a:tcPr>
                </a:tc>
                <a:tc>
                  <a:txBody>
                    <a:bodyPr/>
                    <a:lstStyle/>
                    <a:p>
                      <a:r>
                        <a:rPr lang="en-US" sz="2400" dirty="0">
                          <a:latin typeface="Calibri"/>
                        </a:rPr>
                        <a:t>Option 2</a:t>
                      </a:r>
                    </a:p>
                  </a:txBody>
                  <a:tcPr>
                    <a:noFill/>
                  </a:tcPr>
                </a:tc>
                <a:extLst>
                  <a:ext uri="{0D108BD9-81ED-4DB2-BD59-A6C34878D82A}">
                    <a16:rowId xmlns:a16="http://schemas.microsoft.com/office/drawing/2014/main" val="1904779729"/>
                  </a:ext>
                </a:extLst>
              </a:tr>
              <a:tr h="370839">
                <a:tc>
                  <a:txBody>
                    <a:bodyPr/>
                    <a:lstStyle/>
                    <a:p>
                      <a:pPr marL="342900" lvl="0" indent="-342900" algn="l" rtl="0" eaLnBrk="1" latinLnBrk="0" hangingPunct="1">
                        <a:lnSpc>
                          <a:spcPct val="100000"/>
                        </a:lnSpc>
                        <a:spcBef>
                          <a:spcPts val="0"/>
                        </a:spcBef>
                        <a:spcAft>
                          <a:spcPts val="0"/>
                        </a:spcAft>
                        <a:buFont typeface="Arial"/>
                        <a:buChar char="•"/>
                      </a:pPr>
                      <a:r>
                        <a:rPr lang="en-US" sz="2000" b="0" i="0" u="none" strike="noStrike" kern="1200" noProof="0" dirty="0">
                          <a:solidFill>
                            <a:schemeClr val="bg1"/>
                          </a:solidFill>
                          <a:latin typeface="Calibri"/>
                          <a:ea typeface="+mn-ea"/>
                          <a:cs typeface="+mn-cs"/>
                        </a:rPr>
                        <a:t>Paragraph 1 - purpose of memorials </a:t>
                      </a:r>
                      <a:br>
                        <a:rPr lang="en-US" sz="2000" b="0" i="0" u="none" strike="noStrike" kern="1200" noProof="0" dirty="0">
                          <a:solidFill>
                            <a:srgbClr val="FFFFFF"/>
                          </a:solidFill>
                          <a:latin typeface="Calibri"/>
                          <a:ea typeface="+mn-ea"/>
                          <a:cs typeface="+mn-cs"/>
                        </a:rPr>
                      </a:br>
                      <a:endParaRPr lang="en-US" sz="2000" b="0" i="0" u="none" strike="noStrike" kern="1200" dirty="0">
                        <a:solidFill>
                          <a:srgbClr val="FFFFFF"/>
                        </a:solidFill>
                        <a:latin typeface="Calibri"/>
                        <a:ea typeface="+mn-ea"/>
                        <a:cs typeface="+mn-cs"/>
                      </a:endParaRPr>
                    </a:p>
                    <a:p>
                      <a:pPr marL="342900" lvl="0" indent="-342900" algn="l" rtl="0" eaLnBrk="1" latinLnBrk="0" hangingPunct="1">
                        <a:lnSpc>
                          <a:spcPct val="100000"/>
                        </a:lnSpc>
                        <a:spcBef>
                          <a:spcPts val="0"/>
                        </a:spcBef>
                        <a:spcAft>
                          <a:spcPts val="0"/>
                        </a:spcAft>
                        <a:buFont typeface="Arial"/>
                        <a:buChar char="•"/>
                      </a:pPr>
                      <a:r>
                        <a:rPr lang="en-US" sz="2000" b="0" i="0" u="none" strike="noStrike" kern="1200" noProof="0" dirty="0">
                          <a:solidFill>
                            <a:schemeClr val="bg1"/>
                          </a:solidFill>
                          <a:latin typeface="Calibri"/>
                          <a:ea typeface="+mn-ea"/>
                          <a:cs typeface="+mn-cs"/>
                        </a:rPr>
                        <a:t>Paragraph 2 - issues with Confederate Memorials in general </a:t>
                      </a:r>
                      <a:br>
                        <a:rPr lang="en-US" sz="2000" b="0" i="0" u="none" strike="noStrike" kern="1200" noProof="0" dirty="0">
                          <a:solidFill>
                            <a:srgbClr val="FFFFFF"/>
                          </a:solidFill>
                          <a:latin typeface="Calibri"/>
                          <a:ea typeface="+mn-ea"/>
                          <a:cs typeface="+mn-cs"/>
                        </a:rPr>
                      </a:br>
                      <a:endParaRPr lang="en-US" sz="2000" b="0" i="0" u="none" strike="noStrike" kern="1200" dirty="0">
                        <a:solidFill>
                          <a:srgbClr val="FFFFFF"/>
                        </a:solidFill>
                        <a:latin typeface="Calibri"/>
                        <a:ea typeface="+mn-ea"/>
                        <a:cs typeface="+mn-cs"/>
                      </a:endParaRPr>
                    </a:p>
                    <a:p>
                      <a:pPr marL="342900" lvl="0" indent="-342900" algn="l" rtl="0" eaLnBrk="1" latinLnBrk="0" hangingPunct="1">
                        <a:lnSpc>
                          <a:spcPct val="100000"/>
                        </a:lnSpc>
                        <a:spcBef>
                          <a:spcPts val="0"/>
                        </a:spcBef>
                        <a:spcAft>
                          <a:spcPts val="0"/>
                        </a:spcAft>
                        <a:buFont typeface="Arial"/>
                        <a:buChar char="•"/>
                      </a:pPr>
                      <a:r>
                        <a:rPr lang="en-US" sz="2000" b="0" i="0" u="none" strike="noStrike" kern="1200" noProof="0" dirty="0">
                          <a:solidFill>
                            <a:schemeClr val="bg1"/>
                          </a:solidFill>
                          <a:latin typeface="Calibri"/>
                          <a:ea typeface="+mn-ea"/>
                          <a:cs typeface="+mn-cs"/>
                        </a:rPr>
                        <a:t>Paragraph 3 - describe one specific memorial and the biography of the person/people memorialized</a:t>
                      </a:r>
                      <a:br>
                        <a:rPr lang="en-US" sz="2000" b="0" i="0" u="none" strike="noStrike" kern="1200" noProof="0" dirty="0">
                          <a:solidFill>
                            <a:srgbClr val="FFFFFF"/>
                          </a:solidFill>
                          <a:latin typeface="Calibri"/>
                          <a:ea typeface="+mn-ea"/>
                          <a:cs typeface="+mn-cs"/>
                        </a:rPr>
                      </a:br>
                      <a:endParaRPr lang="en-US" sz="2000" b="0" i="0" u="none" strike="noStrike" kern="1200" dirty="0">
                        <a:solidFill>
                          <a:srgbClr val="FFFFFF"/>
                        </a:solidFill>
                        <a:latin typeface="Calibri"/>
                        <a:ea typeface="+mn-ea"/>
                        <a:cs typeface="+mn-cs"/>
                      </a:endParaRPr>
                    </a:p>
                    <a:p>
                      <a:pPr marL="342900" lvl="0" indent="-342900" algn="l" rtl="0" eaLnBrk="1" latinLnBrk="0" hangingPunct="1">
                        <a:lnSpc>
                          <a:spcPct val="100000"/>
                        </a:lnSpc>
                        <a:spcBef>
                          <a:spcPts val="0"/>
                        </a:spcBef>
                        <a:spcAft>
                          <a:spcPts val="0"/>
                        </a:spcAft>
                        <a:buFont typeface="Arial"/>
                        <a:buChar char="•"/>
                      </a:pPr>
                      <a:r>
                        <a:rPr lang="en-US" sz="2000" b="0" i="0" u="none" strike="noStrike" kern="1200" noProof="0" dirty="0">
                          <a:solidFill>
                            <a:schemeClr val="bg1"/>
                          </a:solidFill>
                          <a:latin typeface="Calibri"/>
                          <a:ea typeface="+mn-ea"/>
                          <a:cs typeface="+mn-cs"/>
                        </a:rPr>
                        <a:t>Paragraph 4 - suggestions for what should be done with the specific memorial </a:t>
                      </a:r>
                      <a:endParaRPr lang="en-US" sz="2000" b="0" i="0" u="none" strike="noStrike" kern="1200" dirty="0">
                        <a:solidFill>
                          <a:schemeClr val="bg1"/>
                        </a:solidFill>
                        <a:latin typeface="Calibri"/>
                        <a:ea typeface="+mn-ea"/>
                        <a:cs typeface="+mn-cs"/>
                      </a:endParaRPr>
                    </a:p>
                    <a:p>
                      <a:pPr marL="342900" lvl="0" indent="-342900" algn="l">
                        <a:lnSpc>
                          <a:spcPct val="100000"/>
                        </a:lnSpc>
                        <a:spcBef>
                          <a:spcPts val="0"/>
                        </a:spcBef>
                        <a:spcAft>
                          <a:spcPts val="0"/>
                        </a:spcAft>
                        <a:buFont typeface="Arial"/>
                        <a:buChar char="•"/>
                      </a:pPr>
                      <a:endParaRPr lang="en-US" sz="2000" b="0" i="0" u="none" strike="noStrike" noProof="0" dirty="0">
                        <a:solidFill>
                          <a:schemeClr val="bg1"/>
                        </a:solidFill>
                        <a:latin typeface="Calibri"/>
                      </a:endParaRPr>
                    </a:p>
                  </a:txBody>
                  <a:tcPr>
                    <a:noFill/>
                  </a:tcPr>
                </a:tc>
                <a:tc>
                  <a:txBody>
                    <a:bodyPr/>
                    <a:lstStyle/>
                    <a:p>
                      <a:pPr marL="342900" lvl="0" indent="-342900" algn="l">
                        <a:lnSpc>
                          <a:spcPct val="100000"/>
                        </a:lnSpc>
                        <a:buFont typeface="Arial"/>
                        <a:buChar char="•"/>
                      </a:pPr>
                      <a:r>
                        <a:rPr lang="en-US" sz="2000" b="0" i="0" u="none" strike="noStrike" noProof="0" dirty="0">
                          <a:solidFill>
                            <a:schemeClr val="bg1"/>
                          </a:solidFill>
                          <a:latin typeface="Calibri"/>
                        </a:rPr>
                        <a:t>Paragraph 1 - purpose of memorials </a:t>
                      </a:r>
                      <a:br>
                        <a:rPr lang="en-US" sz="2000" b="0" i="0" u="none" strike="noStrike" noProof="0" dirty="0">
                          <a:solidFill>
                            <a:srgbClr val="FFFFFF"/>
                          </a:solidFill>
                          <a:latin typeface="Calibri"/>
                        </a:rPr>
                      </a:br>
                      <a:endParaRPr lang="en-US" sz="2000" dirty="0">
                        <a:solidFill>
                          <a:srgbClr val="FFFFFF"/>
                        </a:solidFill>
                        <a:latin typeface="Calibri"/>
                      </a:endParaRPr>
                    </a:p>
                    <a:p>
                      <a:pPr marL="342900" lvl="0" indent="-342900" algn="l">
                        <a:lnSpc>
                          <a:spcPct val="100000"/>
                        </a:lnSpc>
                        <a:spcBef>
                          <a:spcPts val="0"/>
                        </a:spcBef>
                        <a:spcAft>
                          <a:spcPts val="0"/>
                        </a:spcAft>
                        <a:buFont typeface="Arial"/>
                        <a:buChar char="•"/>
                      </a:pPr>
                      <a:r>
                        <a:rPr lang="en-US" sz="2000" b="0" i="0" u="none" strike="noStrike" baseline="0" noProof="0" dirty="0">
                          <a:solidFill>
                            <a:srgbClr val="FFFFFF"/>
                          </a:solidFill>
                          <a:latin typeface="Calibri"/>
                        </a:rPr>
                        <a:t>Paragraph 2 - summarize the goals of the Confederacy </a:t>
                      </a:r>
                      <a:br>
                        <a:rPr lang="en-US" sz="2000" b="0" i="0" u="none" strike="noStrike" baseline="0" noProof="0" dirty="0">
                          <a:solidFill>
                            <a:srgbClr val="FFFFFF"/>
                          </a:solidFill>
                          <a:latin typeface="Calibri"/>
                        </a:rPr>
                      </a:br>
                      <a:endParaRPr lang="en-US" dirty="0">
                        <a:latin typeface="Calibri"/>
                      </a:endParaRPr>
                    </a:p>
                    <a:p>
                      <a:pPr marL="342900" lvl="0" indent="-342900" algn="l">
                        <a:lnSpc>
                          <a:spcPct val="100000"/>
                        </a:lnSpc>
                        <a:spcBef>
                          <a:spcPts val="0"/>
                        </a:spcBef>
                        <a:spcAft>
                          <a:spcPts val="0"/>
                        </a:spcAft>
                        <a:buFont typeface="Arial"/>
                        <a:buChar char="•"/>
                      </a:pPr>
                      <a:r>
                        <a:rPr lang="en-US" sz="2000" b="0" i="0" u="none" strike="noStrike" baseline="0" noProof="0" dirty="0">
                          <a:solidFill>
                            <a:srgbClr val="FFFFFF"/>
                          </a:solidFill>
                          <a:latin typeface="Calibri"/>
                        </a:rPr>
                        <a:t>Paragraph 3 - describe Confederate memorials in general and briefly mention one specific example </a:t>
                      </a:r>
                      <a:br>
                        <a:rPr lang="en-US" sz="2000" b="0" i="0" u="none" strike="noStrike" baseline="0" noProof="0" dirty="0">
                          <a:solidFill>
                            <a:srgbClr val="FFFFFF"/>
                          </a:solidFill>
                          <a:latin typeface="Calibri"/>
                        </a:rPr>
                      </a:br>
                      <a:endParaRPr lang="en-US" dirty="0">
                        <a:latin typeface="Calibri"/>
                      </a:endParaRPr>
                    </a:p>
                    <a:p>
                      <a:pPr marL="342900" lvl="0" indent="-342900" algn="l">
                        <a:lnSpc>
                          <a:spcPct val="100000"/>
                        </a:lnSpc>
                        <a:spcBef>
                          <a:spcPts val="0"/>
                        </a:spcBef>
                        <a:spcAft>
                          <a:spcPts val="0"/>
                        </a:spcAft>
                        <a:buFont typeface="Arial"/>
                        <a:buChar char="•"/>
                      </a:pPr>
                      <a:r>
                        <a:rPr lang="en-US" sz="2000" b="0" i="0" u="none" strike="noStrike" baseline="0" noProof="0" dirty="0">
                          <a:solidFill>
                            <a:srgbClr val="FFFFFF"/>
                          </a:solidFill>
                          <a:latin typeface="Calibri"/>
                        </a:rPr>
                        <a:t>Paragraph 4 - suggestions for what should be done with most Confederate memorials </a:t>
                      </a:r>
                      <a:endParaRPr lang="en-US" dirty="0">
                        <a:latin typeface="Calibri"/>
                      </a:endParaRPr>
                    </a:p>
                    <a:p>
                      <a:pPr marL="342900" lvl="0" indent="-342900" algn="l">
                        <a:lnSpc>
                          <a:spcPct val="100000"/>
                        </a:lnSpc>
                        <a:spcBef>
                          <a:spcPts val="0"/>
                        </a:spcBef>
                        <a:spcAft>
                          <a:spcPts val="0"/>
                        </a:spcAft>
                        <a:buFont typeface="Arial"/>
                        <a:buChar char="•"/>
                      </a:pPr>
                      <a:endParaRPr lang="en-US" sz="2000" b="0" i="0" u="none" strike="noStrike" noProof="0" dirty="0">
                        <a:solidFill>
                          <a:schemeClr val="bg1"/>
                        </a:solidFill>
                        <a:latin typeface="Calibri"/>
                      </a:endParaRPr>
                    </a:p>
                  </a:txBody>
                  <a:tcPr>
                    <a:noFill/>
                  </a:tcPr>
                </a:tc>
                <a:extLst>
                  <a:ext uri="{0D108BD9-81ED-4DB2-BD59-A6C34878D82A}">
                    <a16:rowId xmlns:a16="http://schemas.microsoft.com/office/drawing/2014/main" val="1709990958"/>
                  </a:ext>
                </a:extLst>
              </a:tr>
            </a:tbl>
          </a:graphicData>
        </a:graphic>
      </p:graphicFrame>
    </p:spTree>
    <p:extLst>
      <p:ext uri="{BB962C8B-B14F-4D97-AF65-F5344CB8AC3E}">
        <p14:creationId xmlns:p14="http://schemas.microsoft.com/office/powerpoint/2010/main" val="3716808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225080" y="510216"/>
            <a:ext cx="12188952" cy="428890"/>
          </a:xfrm>
          <a:prstGeom prst="rect">
            <a:avLst/>
          </a:prstGeom>
          <a:noFill/>
        </p:spPr>
        <p:txBody>
          <a:bodyPr wrap="square" lIns="0" tIns="0" rIns="0" bIns="0" rtlCol="0" anchor="t"/>
          <a:lstStyle/>
          <a:p>
            <a:r>
              <a:rPr lang="en-US" sz="4400">
                <a:solidFill>
                  <a:schemeClr val="bg1"/>
                </a:solidFill>
                <a:ea typeface="+mn-lt"/>
                <a:cs typeface="+mn-lt"/>
              </a:rPr>
              <a:t>Outlines with Evidence: Choose which one you will do</a:t>
            </a:r>
            <a:endParaRPr lang="en-US" sz="4400">
              <a:solidFill>
                <a:schemeClr val="bg1"/>
              </a:solidFill>
              <a:cs typeface="Calibri" panose="020F0502020204030204"/>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ACCDBFDF-E0A9-96D3-E0C3-A8507C3137C2}"/>
              </a:ext>
            </a:extLst>
          </p:cNvPr>
          <p:cNvGraphicFramePr>
            <a:graphicFrameLocks noGrp="1"/>
          </p:cNvGraphicFramePr>
          <p:nvPr>
            <p:extLst>
              <p:ext uri="{D42A27DB-BD31-4B8C-83A1-F6EECF244321}">
                <p14:modId xmlns:p14="http://schemas.microsoft.com/office/powerpoint/2010/main" val="4128935494"/>
              </p:ext>
            </p:extLst>
          </p:nvPr>
        </p:nvGraphicFramePr>
        <p:xfrm>
          <a:off x="431651" y="2302405"/>
          <a:ext cx="11150350" cy="3840480"/>
        </p:xfrm>
        <a:graphic>
          <a:graphicData uri="http://schemas.openxmlformats.org/drawingml/2006/table">
            <a:tbl>
              <a:tblPr firstRow="1" bandRow="1">
                <a:tableStyleId>{5C22544A-7EE6-4342-B048-85BDC9FD1C3A}</a:tableStyleId>
              </a:tblPr>
              <a:tblGrid>
                <a:gridCol w="5575175">
                  <a:extLst>
                    <a:ext uri="{9D8B030D-6E8A-4147-A177-3AD203B41FA5}">
                      <a16:colId xmlns:a16="http://schemas.microsoft.com/office/drawing/2014/main" val="2151363271"/>
                    </a:ext>
                  </a:extLst>
                </a:gridCol>
                <a:gridCol w="5575175">
                  <a:extLst>
                    <a:ext uri="{9D8B030D-6E8A-4147-A177-3AD203B41FA5}">
                      <a16:colId xmlns:a16="http://schemas.microsoft.com/office/drawing/2014/main" val="3711181136"/>
                    </a:ext>
                  </a:extLst>
                </a:gridCol>
              </a:tblGrid>
              <a:tr h="370840">
                <a:tc>
                  <a:txBody>
                    <a:bodyPr/>
                    <a:lstStyle/>
                    <a:p>
                      <a:r>
                        <a:rPr lang="en-US" sz="2400" dirty="0">
                          <a:latin typeface="Calibri"/>
                        </a:rPr>
                        <a:t>Option 1</a:t>
                      </a:r>
                    </a:p>
                  </a:txBody>
                  <a:tcPr>
                    <a:noFill/>
                  </a:tcPr>
                </a:tc>
                <a:tc>
                  <a:txBody>
                    <a:bodyPr/>
                    <a:lstStyle/>
                    <a:p>
                      <a:r>
                        <a:rPr lang="en-US" sz="2400" dirty="0">
                          <a:latin typeface="Calibri"/>
                        </a:rPr>
                        <a:t>Option 2</a:t>
                      </a:r>
                    </a:p>
                  </a:txBody>
                  <a:tcPr>
                    <a:noFill/>
                  </a:tcPr>
                </a:tc>
                <a:extLst>
                  <a:ext uri="{0D108BD9-81ED-4DB2-BD59-A6C34878D82A}">
                    <a16:rowId xmlns:a16="http://schemas.microsoft.com/office/drawing/2014/main" val="1904779729"/>
                  </a:ext>
                </a:extLst>
              </a:tr>
              <a:tr h="370839">
                <a:tc>
                  <a:txBody>
                    <a:bodyPr/>
                    <a:lstStyle/>
                    <a:p>
                      <a:pPr marL="342900" lvl="0" indent="-342900" algn="l">
                        <a:lnSpc>
                          <a:spcPct val="100000"/>
                        </a:lnSpc>
                        <a:buFont typeface="Arial"/>
                        <a:buChar char="•"/>
                      </a:pPr>
                      <a:r>
                        <a:rPr lang="en-US" sz="1800" b="0" i="0" u="none" strike="noStrike" noProof="0" dirty="0">
                          <a:solidFill>
                            <a:schemeClr val="bg1"/>
                          </a:solidFill>
                          <a:latin typeface="Calibri"/>
                        </a:rPr>
                        <a:t>Paragraph 1 - purpose of memorials </a:t>
                      </a:r>
                      <a:endParaRPr lang="en-US" sz="1800" dirty="0">
                        <a:solidFill>
                          <a:schemeClr val="bg1"/>
                        </a:solidFill>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Use Sources 1 or 2 </a:t>
                      </a:r>
                      <a:endParaRPr lang="en-US" dirty="0">
                        <a:latin typeface="Calibri"/>
                      </a:endParaRPr>
                    </a:p>
                    <a:p>
                      <a:pPr marL="342900" lvl="0" indent="-342900" algn="l">
                        <a:lnSpc>
                          <a:spcPct val="100000"/>
                        </a:lnSpc>
                        <a:spcBef>
                          <a:spcPts val="0"/>
                        </a:spcBef>
                        <a:spcAft>
                          <a:spcPts val="0"/>
                        </a:spcAft>
                        <a:buFont typeface="Arial"/>
                        <a:buChar char="•"/>
                      </a:pPr>
                      <a:r>
                        <a:rPr lang="en-US" sz="1800" b="0" i="0" u="none" strike="noStrike" baseline="0" noProof="0" dirty="0">
                          <a:solidFill>
                            <a:srgbClr val="FFFFFF"/>
                          </a:solidFill>
                          <a:latin typeface="Calibri"/>
                        </a:rPr>
                        <a:t>Paragraph 2 - issues with Confederate Memorials in general </a:t>
                      </a:r>
                      <a:endParaRPr lang="en-US" dirty="0">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Use Sources 1 or 2 </a:t>
                      </a:r>
                      <a:endParaRPr lang="en-US" dirty="0">
                        <a:latin typeface="Calibri"/>
                      </a:endParaRPr>
                    </a:p>
                    <a:p>
                      <a:pPr marL="342900" lvl="0" indent="-342900" algn="l">
                        <a:lnSpc>
                          <a:spcPct val="100000"/>
                        </a:lnSpc>
                        <a:spcBef>
                          <a:spcPts val="0"/>
                        </a:spcBef>
                        <a:spcAft>
                          <a:spcPts val="0"/>
                        </a:spcAft>
                        <a:buFont typeface="Arial"/>
                        <a:buChar char="•"/>
                      </a:pPr>
                      <a:r>
                        <a:rPr lang="en-US" sz="1800" b="0" i="0" u="none" strike="noStrike" baseline="0" noProof="0" dirty="0">
                          <a:solidFill>
                            <a:srgbClr val="FFFFFF"/>
                          </a:solidFill>
                          <a:latin typeface="Calibri"/>
                        </a:rPr>
                        <a:t>Paragraph 3 - describe one specific memorial and the biography of the person/people memorialized</a:t>
                      </a:r>
                      <a:endParaRPr lang="en-US" dirty="0">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completed as homework or teacher created </a:t>
                      </a:r>
                      <a:endParaRPr lang="en-US" dirty="0">
                        <a:latin typeface="Calibri"/>
                      </a:endParaRPr>
                    </a:p>
                    <a:p>
                      <a:pPr marL="342900" lvl="0" indent="-342900" algn="l">
                        <a:lnSpc>
                          <a:spcPct val="100000"/>
                        </a:lnSpc>
                        <a:spcBef>
                          <a:spcPts val="0"/>
                        </a:spcBef>
                        <a:spcAft>
                          <a:spcPts val="0"/>
                        </a:spcAft>
                        <a:buFont typeface="Arial"/>
                        <a:buChar char="•"/>
                      </a:pPr>
                      <a:r>
                        <a:rPr lang="en-US" sz="1800" b="0" i="0" u="none" strike="noStrike" baseline="0" noProof="0" dirty="0">
                          <a:solidFill>
                            <a:srgbClr val="FFFFFF"/>
                          </a:solidFill>
                          <a:latin typeface="Calibri"/>
                        </a:rPr>
                        <a:t>Paragraph 4 - suggestions for what should be done with that specific memorial</a:t>
                      </a:r>
                      <a:endParaRPr lang="en-US" baseline="0" dirty="0">
                        <a:solidFill>
                          <a:srgbClr val="FFFFFF"/>
                        </a:solidFill>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Use Sources 4 or 5</a:t>
                      </a:r>
                      <a:endParaRPr lang="en-US" baseline="0" dirty="0">
                        <a:solidFill>
                          <a:srgbClr val="FFFFFF"/>
                        </a:solidFill>
                        <a:latin typeface="Calibri"/>
                      </a:endParaRPr>
                    </a:p>
                    <a:p>
                      <a:pPr marL="342900" lvl="0" indent="-342900" algn="l">
                        <a:lnSpc>
                          <a:spcPct val="100000"/>
                        </a:lnSpc>
                        <a:spcBef>
                          <a:spcPts val="0"/>
                        </a:spcBef>
                        <a:spcAft>
                          <a:spcPts val="0"/>
                        </a:spcAft>
                        <a:buFont typeface="Arial"/>
                        <a:buChar char="•"/>
                      </a:pPr>
                      <a:endParaRPr lang="en-US" sz="1800" b="0" i="0" u="none" strike="noStrike" noProof="0" dirty="0">
                        <a:solidFill>
                          <a:schemeClr val="bg1"/>
                        </a:solidFill>
                        <a:latin typeface="Calibri"/>
                      </a:endParaRPr>
                    </a:p>
                  </a:txBody>
                  <a:tcPr>
                    <a:noFill/>
                  </a:tcPr>
                </a:tc>
                <a:tc>
                  <a:txBody>
                    <a:bodyPr/>
                    <a:lstStyle/>
                    <a:p>
                      <a:pPr marL="342900" lvl="0" indent="-342900" algn="l">
                        <a:lnSpc>
                          <a:spcPct val="100000"/>
                        </a:lnSpc>
                        <a:buFont typeface="Arial"/>
                        <a:buChar char="•"/>
                      </a:pPr>
                      <a:r>
                        <a:rPr lang="en-US" sz="1800" b="0" i="0" u="none" strike="noStrike" noProof="0" dirty="0">
                          <a:solidFill>
                            <a:schemeClr val="bg1"/>
                          </a:solidFill>
                          <a:latin typeface="Calibri"/>
                        </a:rPr>
                        <a:t>Paragraph 1 - purpose of memorials </a:t>
                      </a:r>
                      <a:endParaRPr lang="en-US" sz="1800" dirty="0">
                        <a:solidFill>
                          <a:schemeClr val="bg1"/>
                        </a:solidFill>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Use Sources 1 or 2 </a:t>
                      </a:r>
                      <a:endParaRPr lang="en-US" dirty="0">
                        <a:latin typeface="Calibri"/>
                      </a:endParaRPr>
                    </a:p>
                    <a:p>
                      <a:pPr marL="342900" lvl="0" indent="-342900" algn="l">
                        <a:lnSpc>
                          <a:spcPct val="100000"/>
                        </a:lnSpc>
                        <a:spcBef>
                          <a:spcPts val="0"/>
                        </a:spcBef>
                        <a:spcAft>
                          <a:spcPts val="0"/>
                        </a:spcAft>
                        <a:buFont typeface="Arial"/>
                        <a:buChar char="•"/>
                      </a:pPr>
                      <a:r>
                        <a:rPr lang="en-US" sz="1800" b="0" i="0" u="none" strike="noStrike" baseline="0" noProof="0" dirty="0">
                          <a:solidFill>
                            <a:srgbClr val="FFFFFF"/>
                          </a:solidFill>
                          <a:latin typeface="Calibri"/>
                        </a:rPr>
                        <a:t>Paragraph 2 - summarize the goals of the Confederacy</a:t>
                      </a:r>
                      <a:endParaRPr lang="en-US" baseline="0" dirty="0">
                        <a:solidFill>
                          <a:srgbClr val="FFFFFF"/>
                        </a:solidFill>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completed as homework or teacher created</a:t>
                      </a:r>
                      <a:endParaRPr lang="en-US" dirty="0">
                        <a:latin typeface="Calibri"/>
                      </a:endParaRPr>
                    </a:p>
                    <a:p>
                      <a:pPr marL="342900" lvl="0" indent="-342900" algn="l">
                        <a:lnSpc>
                          <a:spcPct val="100000"/>
                        </a:lnSpc>
                        <a:spcBef>
                          <a:spcPts val="0"/>
                        </a:spcBef>
                        <a:spcAft>
                          <a:spcPts val="0"/>
                        </a:spcAft>
                        <a:buFont typeface="Arial"/>
                        <a:buChar char="•"/>
                      </a:pPr>
                      <a:r>
                        <a:rPr lang="en-US" sz="1800" b="0" i="0" u="none" strike="noStrike" baseline="0" noProof="0" dirty="0">
                          <a:solidFill>
                            <a:srgbClr val="FFFFFF"/>
                          </a:solidFill>
                          <a:latin typeface="Calibri"/>
                        </a:rPr>
                        <a:t>Paragraph 3 - describe Confederate memorials in general and briefly mention one specific example </a:t>
                      </a:r>
                      <a:endParaRPr lang="en-US" dirty="0">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Use Sources 2, 3 or 4 </a:t>
                      </a:r>
                      <a:endParaRPr lang="en-US" dirty="0">
                        <a:latin typeface="Calibri"/>
                      </a:endParaRPr>
                    </a:p>
                    <a:p>
                      <a:pPr marL="342900" lvl="0" indent="-342900" algn="l">
                        <a:lnSpc>
                          <a:spcPct val="100000"/>
                        </a:lnSpc>
                        <a:spcBef>
                          <a:spcPts val="0"/>
                        </a:spcBef>
                        <a:spcAft>
                          <a:spcPts val="0"/>
                        </a:spcAft>
                        <a:buFont typeface="Arial"/>
                        <a:buChar char="•"/>
                      </a:pPr>
                      <a:r>
                        <a:rPr lang="en-US" sz="1800" b="0" i="0" u="none" strike="noStrike" baseline="0" noProof="0" dirty="0">
                          <a:solidFill>
                            <a:srgbClr val="FFFFFF"/>
                          </a:solidFill>
                          <a:latin typeface="Calibri"/>
                        </a:rPr>
                        <a:t>Paragraph 4 - suggestions for what should be done with most Confederate memorials </a:t>
                      </a:r>
                      <a:endParaRPr lang="en-US" dirty="0">
                        <a:latin typeface="Calibri"/>
                      </a:endParaRPr>
                    </a:p>
                    <a:p>
                      <a:pPr marL="800100" lvl="1" indent="-342900" algn="l">
                        <a:lnSpc>
                          <a:spcPct val="100000"/>
                        </a:lnSpc>
                        <a:spcBef>
                          <a:spcPts val="0"/>
                        </a:spcBef>
                        <a:spcAft>
                          <a:spcPts val="0"/>
                        </a:spcAft>
                        <a:buFont typeface="Courier New"/>
                        <a:buChar char="o"/>
                      </a:pPr>
                      <a:r>
                        <a:rPr lang="en-US" sz="1800" b="0" i="0" u="none" strike="noStrike" baseline="0" noProof="0" dirty="0">
                          <a:solidFill>
                            <a:srgbClr val="FFFFFF"/>
                          </a:solidFill>
                          <a:latin typeface="Calibri"/>
                        </a:rPr>
                        <a:t>Use sources 4 or 5 </a:t>
                      </a:r>
                      <a:endParaRPr lang="en-US" dirty="0">
                        <a:latin typeface="Calibri"/>
                      </a:endParaRPr>
                    </a:p>
                    <a:p>
                      <a:pPr marL="342900" lvl="0" indent="-342900" algn="l">
                        <a:lnSpc>
                          <a:spcPct val="100000"/>
                        </a:lnSpc>
                        <a:spcBef>
                          <a:spcPts val="0"/>
                        </a:spcBef>
                        <a:spcAft>
                          <a:spcPts val="0"/>
                        </a:spcAft>
                        <a:buFont typeface="Arial"/>
                        <a:buChar char="•"/>
                      </a:pPr>
                      <a:endParaRPr lang="en-US" sz="1800" b="0" i="0" u="none" strike="noStrike" noProof="0" dirty="0">
                        <a:solidFill>
                          <a:schemeClr val="bg1"/>
                        </a:solidFill>
                        <a:latin typeface="Calibri"/>
                      </a:endParaRPr>
                    </a:p>
                  </a:txBody>
                  <a:tcPr>
                    <a:noFill/>
                  </a:tcPr>
                </a:tc>
                <a:extLst>
                  <a:ext uri="{0D108BD9-81ED-4DB2-BD59-A6C34878D82A}">
                    <a16:rowId xmlns:a16="http://schemas.microsoft.com/office/drawing/2014/main" val="1709990958"/>
                  </a:ext>
                </a:extLst>
              </a:tr>
            </a:tbl>
          </a:graphicData>
        </a:graphic>
      </p:graphicFrame>
    </p:spTree>
    <p:extLst>
      <p:ext uri="{BB962C8B-B14F-4D97-AF65-F5344CB8AC3E}">
        <p14:creationId xmlns:p14="http://schemas.microsoft.com/office/powerpoint/2010/main" val="2206888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93B2"/>
        </a:solidFill>
        <a:effectLst/>
      </p:bgPr>
    </p:bg>
    <p:spTree>
      <p:nvGrpSpPr>
        <p:cNvPr id="1" name=""/>
        <p:cNvGrpSpPr/>
        <p:nvPr/>
      </p:nvGrpSpPr>
      <p:grpSpPr>
        <a:xfrm>
          <a:off x="0" y="0"/>
          <a:ext cx="0" cy="0"/>
          <a:chOff x="0" y="0"/>
          <a:chExt cx="0" cy="0"/>
        </a:xfrm>
      </p:grpSpPr>
      <p:sp>
        <p:nvSpPr>
          <p:cNvPr id="2" name="Object 1"/>
          <p:cNvSpPr/>
          <p:nvPr/>
        </p:nvSpPr>
        <p:spPr>
          <a:xfrm>
            <a:off x="4012345" y="3657143"/>
            <a:ext cx="4164263" cy="603124"/>
          </a:xfrm>
          <a:prstGeom prst="rect">
            <a:avLst/>
          </a:prstGeom>
          <a:noFill/>
        </p:spPr>
        <p:txBody>
          <a:bodyPr wrap="square" lIns="0" tIns="0" rIns="0" bIns="0" rtlCol="0" anchor="t"/>
          <a:lstStyle/>
          <a:p>
            <a:pPr algn="ctr">
              <a:lnSpc>
                <a:spcPts val="4751"/>
              </a:lnSpc>
              <a:spcBef>
                <a:spcPts val="941"/>
              </a:spcBef>
            </a:pPr>
            <a:r>
              <a:rPr lang="en-US" sz="5600" dirty="0">
                <a:solidFill>
                  <a:srgbClr val="FFFFFF"/>
                </a:solidFill>
                <a:latin typeface="Calibri"/>
                <a:ea typeface="Calibri"/>
                <a:cs typeface="Calibri"/>
              </a:rPr>
              <a:t>Independent Writing Time </a:t>
            </a:r>
            <a:endParaRPr lang="en-US" dirty="0">
              <a:latin typeface="Calibri"/>
              <a:ea typeface="Calibri"/>
              <a:cs typeface="Calibri"/>
            </a:endParaRPr>
          </a:p>
        </p:txBody>
      </p:sp>
      <p:sp>
        <p:nvSpPr>
          <p:cNvPr id="3" name="Object 2"/>
          <p:cNvSpPr/>
          <p:nvPr/>
        </p:nvSpPr>
        <p:spPr>
          <a:xfrm>
            <a:off x="5618345" y="2404461"/>
            <a:ext cx="952262" cy="952262"/>
          </a:xfrm>
          <a:prstGeom prst="ellipse">
            <a:avLst/>
          </a:prstGeom>
          <a:solidFill>
            <a:srgbClr val="FFFFFF"/>
          </a:solidFill>
        </p:spPr>
      </p:sp>
      <p:pic>
        <p:nvPicPr>
          <p:cNvPr id="5" name="Object 4" descr="preencoded.png"/>
          <p:cNvPicPr>
            <a:picLocks noChangeAspect="1"/>
          </p:cNvPicPr>
          <p:nvPr/>
        </p:nvPicPr>
        <p:blipFill>
          <a:blip r:embed="rId3"/>
          <a:stretch>
            <a:fillRect/>
          </a:stretch>
        </p:blipFill>
        <p:spPr>
          <a:xfrm>
            <a:off x="5796291" y="2572928"/>
            <a:ext cx="604686" cy="604686"/>
          </a:xfrm>
          <a:prstGeom prst="rect">
            <a:avLst/>
          </a:prstGeom>
        </p:spPr>
      </p:pic>
    </p:spTree>
    <p:extLst>
      <p:ext uri="{BB962C8B-B14F-4D97-AF65-F5344CB8AC3E}">
        <p14:creationId xmlns:p14="http://schemas.microsoft.com/office/powerpoint/2010/main" val="85118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Darker Grotesque"/>
              </a:rPr>
              <a:t>Warm Up — No internet allowed!</a:t>
            </a:r>
            <a:endParaRPr lang="en-US">
              <a:solidFill>
                <a:schemeClr val="bg1"/>
              </a:solidFill>
            </a:endParaRPr>
          </a:p>
        </p:txBody>
      </p:sp>
      <p:sp>
        <p:nvSpPr>
          <p:cNvPr id="5" name="Object 4"/>
          <p:cNvSpPr/>
          <p:nvPr/>
        </p:nvSpPr>
        <p:spPr>
          <a:xfrm>
            <a:off x="389242" y="2347738"/>
            <a:ext cx="11397296" cy="3738110"/>
          </a:xfrm>
          <a:prstGeom prst="rect">
            <a:avLst/>
          </a:prstGeom>
          <a:noFill/>
        </p:spPr>
        <p:txBody>
          <a:bodyPr wrap="square" lIns="0" tIns="0" rIns="0" bIns="0" rtlCol="0" anchor="t"/>
          <a:lstStyle/>
          <a:p>
            <a:r>
              <a:rPr lang="en-US" sz="2400" dirty="0">
                <a:solidFill>
                  <a:schemeClr val="bg1"/>
                </a:solidFill>
                <a:latin typeface="Calibri"/>
                <a:ea typeface="+mn-lt"/>
                <a:cs typeface="+mn-lt"/>
              </a:rPr>
              <a:t>Discuss with your group which American figure is on the following: </a:t>
            </a:r>
            <a:endParaRPr lang="en-US" dirty="0">
              <a:solidFill>
                <a:schemeClr val="bg1"/>
              </a:solidFill>
              <a:latin typeface="Calibri"/>
              <a:ea typeface="+mn-lt"/>
              <a:cs typeface="+mn-lt"/>
            </a:endParaRPr>
          </a:p>
          <a:p>
            <a:pPr marL="342900" indent="-342900">
              <a:buFont typeface="Arial"/>
              <a:buChar char="•"/>
            </a:pPr>
            <a:r>
              <a:rPr lang="en-US" sz="2400" dirty="0">
                <a:solidFill>
                  <a:schemeClr val="bg1"/>
                </a:solidFill>
                <a:latin typeface="Calibri"/>
                <a:ea typeface="+mn-lt"/>
                <a:cs typeface="+mn-lt"/>
              </a:rPr>
              <a:t>penny </a:t>
            </a:r>
          </a:p>
          <a:p>
            <a:pPr marL="342900" indent="-342900">
              <a:buFont typeface="Arial"/>
              <a:buChar char="•"/>
            </a:pPr>
            <a:r>
              <a:rPr lang="en-US" sz="2400" dirty="0">
                <a:solidFill>
                  <a:schemeClr val="bg1"/>
                </a:solidFill>
                <a:latin typeface="Calibri"/>
                <a:ea typeface="+mn-lt"/>
                <a:cs typeface="+mn-lt"/>
              </a:rPr>
              <a:t>nickel </a:t>
            </a:r>
            <a:endParaRPr lang="en-US" dirty="0">
              <a:solidFill>
                <a:schemeClr val="bg1"/>
              </a:solidFill>
              <a:latin typeface="Calibri"/>
              <a:ea typeface="Calibri"/>
              <a:cs typeface="Calibri" panose="020F0502020204030204"/>
            </a:endParaRPr>
          </a:p>
          <a:p>
            <a:pPr marL="342900" indent="-342900">
              <a:buFont typeface="Arial"/>
              <a:buChar char="•"/>
            </a:pPr>
            <a:r>
              <a:rPr lang="en-US" sz="2400" dirty="0">
                <a:solidFill>
                  <a:schemeClr val="bg1"/>
                </a:solidFill>
                <a:latin typeface="Calibri"/>
                <a:ea typeface="+mn-lt"/>
                <a:cs typeface="+mn-lt"/>
              </a:rPr>
              <a:t>dime </a:t>
            </a:r>
            <a:endParaRPr lang="en-US" dirty="0">
              <a:solidFill>
                <a:schemeClr val="bg1"/>
              </a:solidFill>
              <a:latin typeface="Calibri"/>
              <a:ea typeface="Calibri"/>
              <a:cs typeface="Calibri" panose="020F0502020204030204"/>
            </a:endParaRPr>
          </a:p>
          <a:p>
            <a:pPr marL="342900" indent="-342900">
              <a:buFont typeface="Arial"/>
              <a:buChar char="•"/>
            </a:pPr>
            <a:r>
              <a:rPr lang="en-US" sz="2400" dirty="0">
                <a:solidFill>
                  <a:schemeClr val="bg1"/>
                </a:solidFill>
                <a:latin typeface="Calibri"/>
                <a:ea typeface="+mn-lt"/>
                <a:cs typeface="+mn-lt"/>
              </a:rPr>
              <a:t>quarter </a:t>
            </a:r>
            <a:endParaRPr lang="en-US" dirty="0">
              <a:solidFill>
                <a:schemeClr val="bg1"/>
              </a:solidFill>
              <a:latin typeface="Calibri"/>
              <a:ea typeface="Calibri"/>
              <a:cs typeface="Calibri" panose="020F0502020204030204"/>
            </a:endParaRPr>
          </a:p>
          <a:p>
            <a:pPr marL="342900" indent="-342900">
              <a:buFont typeface="Arial"/>
              <a:buChar char="•"/>
            </a:pPr>
            <a:r>
              <a:rPr lang="en-US" sz="2400" dirty="0">
                <a:solidFill>
                  <a:schemeClr val="bg1"/>
                </a:solidFill>
                <a:latin typeface="Calibri"/>
                <a:ea typeface="+mn-lt"/>
                <a:cs typeface="+mn-lt"/>
              </a:rPr>
              <a:t>$1 bill </a:t>
            </a:r>
            <a:endParaRPr lang="en-US" dirty="0">
              <a:solidFill>
                <a:schemeClr val="bg1"/>
              </a:solidFill>
              <a:latin typeface="Calibri"/>
              <a:ea typeface="Calibri"/>
              <a:cs typeface="Calibri" panose="020F0502020204030204"/>
            </a:endParaRPr>
          </a:p>
          <a:p>
            <a:pPr marL="342900" indent="-342900">
              <a:buFont typeface="Arial"/>
              <a:buChar char="•"/>
            </a:pPr>
            <a:r>
              <a:rPr lang="en-US" sz="2400" dirty="0">
                <a:solidFill>
                  <a:schemeClr val="bg1"/>
                </a:solidFill>
                <a:latin typeface="Calibri"/>
                <a:ea typeface="+mn-lt"/>
                <a:cs typeface="+mn-lt"/>
              </a:rPr>
              <a:t>$5 bill </a:t>
            </a:r>
            <a:endParaRPr lang="en-US" dirty="0">
              <a:solidFill>
                <a:schemeClr val="bg1"/>
              </a:solidFill>
              <a:latin typeface="Calibri"/>
              <a:ea typeface="Calibri"/>
              <a:cs typeface="Calibri" panose="020F0502020204030204"/>
            </a:endParaRPr>
          </a:p>
          <a:p>
            <a:pPr marL="342900" indent="-342900">
              <a:buFont typeface="Arial"/>
              <a:buChar char="•"/>
            </a:pPr>
            <a:r>
              <a:rPr lang="en-US" sz="2400" dirty="0">
                <a:solidFill>
                  <a:schemeClr val="bg1"/>
                </a:solidFill>
                <a:latin typeface="Calibri"/>
                <a:ea typeface="+mn-lt"/>
                <a:cs typeface="+mn-lt"/>
              </a:rPr>
              <a:t>$10 bill </a:t>
            </a:r>
            <a:endParaRPr lang="en-US" dirty="0">
              <a:solidFill>
                <a:schemeClr val="bg1"/>
              </a:solidFill>
              <a:latin typeface="Calibri"/>
              <a:ea typeface="Calibri"/>
              <a:cs typeface="Calibri" panose="020F0502020204030204"/>
            </a:endParaRPr>
          </a:p>
          <a:p>
            <a:pPr marL="342900" indent="-342900">
              <a:buFont typeface="Arial"/>
              <a:buChar char="•"/>
            </a:pPr>
            <a:r>
              <a:rPr lang="en-US" sz="2400" dirty="0">
                <a:solidFill>
                  <a:schemeClr val="bg1"/>
                </a:solidFill>
                <a:latin typeface="Calibri"/>
                <a:ea typeface="+mn-lt"/>
                <a:cs typeface="+mn-lt"/>
              </a:rPr>
              <a:t>$20 bill</a:t>
            </a:r>
            <a:endParaRPr lang="en-US" dirty="0">
              <a:solidFill>
                <a:schemeClr val="bg1"/>
              </a:solidFill>
              <a:latin typeface="Calibri"/>
              <a:ea typeface="Calibri"/>
              <a:cs typeface="Calibri" panose="020F0502020204030204"/>
            </a:endParaRPr>
          </a:p>
          <a:p>
            <a:pPr marL="342900" indent="-342900">
              <a:buFont typeface="Arial"/>
              <a:buChar char="•"/>
            </a:pPr>
            <a:r>
              <a:rPr lang="en-US" sz="2400" dirty="0">
                <a:solidFill>
                  <a:schemeClr val="bg1"/>
                </a:solidFill>
                <a:latin typeface="Calibri"/>
                <a:ea typeface="+mn-lt"/>
                <a:cs typeface="+mn-lt"/>
              </a:rPr>
              <a:t>$50 bill</a:t>
            </a:r>
            <a:endParaRPr lang="en-US" dirty="0">
              <a:solidFill>
                <a:schemeClr val="bg1"/>
              </a:solidFill>
              <a:latin typeface="Calibri"/>
              <a:ea typeface="Calibri"/>
              <a:cs typeface="Calibri" panose="020F0502020204030204"/>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80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Darker Grotesque"/>
              </a:rPr>
              <a:t>Think Write Share</a:t>
            </a:r>
            <a:endParaRPr lang="en-US"/>
          </a:p>
        </p:txBody>
      </p:sp>
      <p:sp>
        <p:nvSpPr>
          <p:cNvPr id="5" name="Object 4"/>
          <p:cNvSpPr/>
          <p:nvPr/>
        </p:nvSpPr>
        <p:spPr>
          <a:xfrm>
            <a:off x="389242" y="2347738"/>
            <a:ext cx="11218002" cy="3715699"/>
          </a:xfrm>
          <a:prstGeom prst="rect">
            <a:avLst/>
          </a:prstGeom>
          <a:noFill/>
        </p:spPr>
        <p:txBody>
          <a:bodyPr wrap="square" lIns="0" tIns="0" rIns="0" bIns="0" rtlCol="0" anchor="t"/>
          <a:lstStyle/>
          <a:p>
            <a:pPr marL="457200" indent="-457200">
              <a:buAutoNum type="arabicPeriod"/>
            </a:pPr>
            <a:r>
              <a:rPr lang="en-US" sz="2400" dirty="0">
                <a:solidFill>
                  <a:schemeClr val="bg1"/>
                </a:solidFill>
                <a:latin typeface="Calibri"/>
                <a:ea typeface="+mn-lt"/>
                <a:cs typeface="+mn-lt"/>
              </a:rPr>
              <a:t>In your opinion, what type of people deserve memorials? Why? </a:t>
            </a:r>
            <a:endParaRPr lang="en-US" dirty="0">
              <a:solidFill>
                <a:schemeClr val="bg1"/>
              </a:solidFill>
              <a:latin typeface="Calibri"/>
              <a:ea typeface="+mn-lt"/>
              <a:cs typeface="+mn-lt"/>
            </a:endParaRPr>
          </a:p>
          <a:p>
            <a:pPr marL="342900" indent="-342900">
              <a:buAutoNum type="arabicPeriod"/>
            </a:pPr>
            <a:endParaRPr lang="en-US" dirty="0">
              <a:latin typeface="Calibri"/>
              <a:ea typeface="Calibri"/>
              <a:cs typeface="Calibri" panose="020F0502020204030204"/>
            </a:endParaRPr>
          </a:p>
          <a:p>
            <a:pPr marL="457200" indent="-457200">
              <a:buAutoNum type="arabicPeriod"/>
            </a:pPr>
            <a:r>
              <a:rPr lang="en-US" sz="2400" dirty="0">
                <a:solidFill>
                  <a:schemeClr val="bg1"/>
                </a:solidFill>
                <a:latin typeface="Calibri"/>
                <a:ea typeface="+mn-lt"/>
                <a:cs typeface="+mn-lt"/>
              </a:rPr>
              <a:t>Describe a memorial or statue that you have seen recently. Who was being memorialized? Where was it located? What did you think when you saw the memorial? </a:t>
            </a:r>
            <a:endParaRPr lang="en-US" dirty="0">
              <a:solidFill>
                <a:schemeClr val="bg1"/>
              </a:solidFill>
              <a:latin typeface="Calibri"/>
              <a:ea typeface="+mn-lt"/>
              <a:cs typeface="+mn-lt"/>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16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387640" y="510216"/>
            <a:ext cx="12188952" cy="428890"/>
          </a:xfrm>
          <a:prstGeom prst="rect">
            <a:avLst/>
          </a:prstGeom>
          <a:noFill/>
        </p:spPr>
        <p:txBody>
          <a:bodyPr wrap="square" lIns="0" tIns="0" rIns="0" bIns="0" rtlCol="0" anchor="t"/>
          <a:lstStyle/>
          <a:p>
            <a:pPr>
              <a:lnSpc>
                <a:spcPts val="3378"/>
              </a:lnSpc>
            </a:pPr>
            <a:r>
              <a:rPr lang="en-US" sz="4800" dirty="0">
                <a:solidFill>
                  <a:schemeClr val="bg1"/>
                </a:solidFill>
                <a:latin typeface="Calibri"/>
                <a:ea typeface="+mn-lt"/>
                <a:cs typeface="+mn-lt"/>
              </a:rPr>
              <a:t>Turn and Talk</a:t>
            </a:r>
            <a:endParaRPr lang="en-US" dirty="0">
              <a:solidFill>
                <a:schemeClr val="bg1"/>
              </a:solidFill>
              <a:latin typeface="Calibri"/>
              <a:ea typeface="Calibri"/>
              <a:cs typeface="Calibri"/>
            </a:endParaRPr>
          </a:p>
        </p:txBody>
      </p:sp>
      <p:sp>
        <p:nvSpPr>
          <p:cNvPr id="5" name="Object 4"/>
          <p:cNvSpPr/>
          <p:nvPr/>
        </p:nvSpPr>
        <p:spPr>
          <a:xfrm>
            <a:off x="389242" y="2347738"/>
            <a:ext cx="11397296" cy="3738110"/>
          </a:xfrm>
          <a:prstGeom prst="rect">
            <a:avLst/>
          </a:prstGeom>
          <a:noFill/>
        </p:spPr>
        <p:txBody>
          <a:bodyPr wrap="square" lIns="0" tIns="0" rIns="0" bIns="0" rtlCol="0" anchor="t"/>
          <a:lstStyle/>
          <a:p>
            <a:r>
              <a:rPr lang="en-US" sz="2400" dirty="0">
                <a:solidFill>
                  <a:schemeClr val="bg1"/>
                </a:solidFill>
                <a:latin typeface="Calibri"/>
                <a:ea typeface="+mn-lt"/>
                <a:cs typeface="+mn-lt"/>
              </a:rPr>
              <a:t>Which of the following do you think has the MOST public memorials in the United States? Why? </a:t>
            </a:r>
            <a:endParaRPr lang="en-US" dirty="0">
              <a:solidFill>
                <a:schemeClr val="bg1"/>
              </a:solidFill>
              <a:latin typeface="Calibri"/>
              <a:ea typeface="+mn-lt"/>
              <a:cs typeface="+mn-lt"/>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a person&#10;&#10;Description automatically generated">
            <a:extLst>
              <a:ext uri="{FF2B5EF4-FFF2-40B4-BE49-F238E27FC236}">
                <a16:creationId xmlns:a16="http://schemas.microsoft.com/office/drawing/2014/main" id="{1F21A75D-2C70-2027-726F-7DC96A80A1F0}"/>
              </a:ext>
            </a:extLst>
          </p:cNvPr>
          <p:cNvPicPr>
            <a:picLocks noChangeAspect="1"/>
          </p:cNvPicPr>
          <p:nvPr/>
        </p:nvPicPr>
        <p:blipFill>
          <a:blip r:embed="rId4"/>
          <a:stretch>
            <a:fillRect/>
          </a:stretch>
        </p:blipFill>
        <p:spPr>
          <a:xfrm>
            <a:off x="1026353" y="3124614"/>
            <a:ext cx="2335834" cy="2854049"/>
          </a:xfrm>
          <a:prstGeom prst="rect">
            <a:avLst/>
          </a:prstGeom>
        </p:spPr>
      </p:pic>
      <p:pic>
        <p:nvPicPr>
          <p:cNvPr id="6" name="Picture 5" descr="A painting of a person&#10;&#10;Description automatically generated">
            <a:extLst>
              <a:ext uri="{FF2B5EF4-FFF2-40B4-BE49-F238E27FC236}">
                <a16:creationId xmlns:a16="http://schemas.microsoft.com/office/drawing/2014/main" id="{922FCD9B-408B-4E54-A0B8-20788BA70F5F}"/>
              </a:ext>
            </a:extLst>
          </p:cNvPr>
          <p:cNvPicPr>
            <a:picLocks noChangeAspect="1"/>
          </p:cNvPicPr>
          <p:nvPr/>
        </p:nvPicPr>
        <p:blipFill>
          <a:blip r:embed="rId5"/>
          <a:stretch>
            <a:fillRect/>
          </a:stretch>
        </p:blipFill>
        <p:spPr>
          <a:xfrm>
            <a:off x="6171231" y="3123233"/>
            <a:ext cx="2346879" cy="2855569"/>
          </a:xfrm>
          <a:prstGeom prst="rect">
            <a:avLst/>
          </a:prstGeom>
        </p:spPr>
      </p:pic>
      <p:pic>
        <p:nvPicPr>
          <p:cNvPr id="10" name="Picture 9" descr="A person in a suit and bow tie&#10;&#10;Description automatically generated">
            <a:extLst>
              <a:ext uri="{FF2B5EF4-FFF2-40B4-BE49-F238E27FC236}">
                <a16:creationId xmlns:a16="http://schemas.microsoft.com/office/drawing/2014/main" id="{9564B1D4-5011-0F3D-33B0-67A24FCB0A3A}"/>
              </a:ext>
            </a:extLst>
          </p:cNvPr>
          <p:cNvPicPr>
            <a:picLocks noChangeAspect="1"/>
          </p:cNvPicPr>
          <p:nvPr/>
        </p:nvPicPr>
        <p:blipFill>
          <a:blip r:embed="rId6"/>
          <a:stretch>
            <a:fillRect/>
          </a:stretch>
        </p:blipFill>
        <p:spPr>
          <a:xfrm>
            <a:off x="8975587" y="3122543"/>
            <a:ext cx="2193650" cy="2855154"/>
          </a:xfrm>
          <a:prstGeom prst="rect">
            <a:avLst/>
          </a:prstGeom>
        </p:spPr>
      </p:pic>
      <p:sp>
        <p:nvSpPr>
          <p:cNvPr id="11" name="TextBox 10">
            <a:extLst>
              <a:ext uri="{FF2B5EF4-FFF2-40B4-BE49-F238E27FC236}">
                <a16:creationId xmlns:a16="http://schemas.microsoft.com/office/drawing/2014/main" id="{327B8263-B392-39E4-23FC-9F278F9D7275}"/>
              </a:ext>
            </a:extLst>
          </p:cNvPr>
          <p:cNvSpPr txBox="1"/>
          <p:nvPr/>
        </p:nvSpPr>
        <p:spPr>
          <a:xfrm>
            <a:off x="957600" y="5994400"/>
            <a:ext cx="2710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Calibri"/>
                <a:ea typeface="Calibri"/>
                <a:cs typeface="Calibri"/>
              </a:rPr>
              <a:t>George Washington</a:t>
            </a:r>
            <a:endParaRPr lang="en-US">
              <a:latin typeface="Calibri"/>
              <a:ea typeface="Calibri"/>
              <a:cs typeface="Calibri"/>
            </a:endParaRPr>
          </a:p>
        </p:txBody>
      </p:sp>
      <p:sp>
        <p:nvSpPr>
          <p:cNvPr id="13" name="TextBox 12">
            <a:extLst>
              <a:ext uri="{FF2B5EF4-FFF2-40B4-BE49-F238E27FC236}">
                <a16:creationId xmlns:a16="http://schemas.microsoft.com/office/drawing/2014/main" id="{B2576B2D-D9F2-2E18-C69D-0B04814F10A3}"/>
              </a:ext>
            </a:extLst>
          </p:cNvPr>
          <p:cNvSpPr txBox="1"/>
          <p:nvPr/>
        </p:nvSpPr>
        <p:spPr>
          <a:xfrm>
            <a:off x="6081449" y="5983194"/>
            <a:ext cx="2710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libri"/>
                <a:ea typeface="Calibri"/>
                <a:cs typeface="Calibri"/>
              </a:rPr>
              <a:t>Christopher Columbus</a:t>
            </a:r>
            <a:endParaRPr lang="en-US">
              <a:latin typeface="Calibri"/>
              <a:ea typeface="Calibri"/>
              <a:cs typeface="Calibri"/>
            </a:endParaRPr>
          </a:p>
        </p:txBody>
      </p:sp>
      <p:sp>
        <p:nvSpPr>
          <p:cNvPr id="12" name="TextBox 11">
            <a:extLst>
              <a:ext uri="{FF2B5EF4-FFF2-40B4-BE49-F238E27FC236}">
                <a16:creationId xmlns:a16="http://schemas.microsoft.com/office/drawing/2014/main" id="{64E3DC3C-F882-8E0F-91EA-207DF9C3959B}"/>
              </a:ext>
            </a:extLst>
          </p:cNvPr>
          <p:cNvSpPr txBox="1"/>
          <p:nvPr/>
        </p:nvSpPr>
        <p:spPr>
          <a:xfrm>
            <a:off x="3416073" y="5971988"/>
            <a:ext cx="2710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libri"/>
                <a:ea typeface="Calibri"/>
                <a:cs typeface="Calibri"/>
              </a:rPr>
              <a:t>Martin Luther King, Jr.</a:t>
            </a:r>
            <a:endParaRPr lang="en-US">
              <a:latin typeface="Calibri"/>
              <a:ea typeface="Calibri"/>
              <a:cs typeface="Calibri"/>
            </a:endParaRPr>
          </a:p>
        </p:txBody>
      </p:sp>
      <p:sp>
        <p:nvSpPr>
          <p:cNvPr id="14" name="TextBox 13">
            <a:extLst>
              <a:ext uri="{FF2B5EF4-FFF2-40B4-BE49-F238E27FC236}">
                <a16:creationId xmlns:a16="http://schemas.microsoft.com/office/drawing/2014/main" id="{6E06CCAB-8148-A875-5746-870FB9515112}"/>
              </a:ext>
            </a:extLst>
          </p:cNvPr>
          <p:cNvSpPr txBox="1"/>
          <p:nvPr/>
        </p:nvSpPr>
        <p:spPr>
          <a:xfrm>
            <a:off x="8908741" y="5972312"/>
            <a:ext cx="2710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Calibri"/>
                <a:ea typeface="Calibri"/>
                <a:cs typeface="Calibri"/>
              </a:rPr>
              <a:t>Abraham Lincoln</a:t>
            </a:r>
            <a:endParaRPr lang="en-US" dirty="0">
              <a:latin typeface="Calibri"/>
              <a:ea typeface="Calibri"/>
              <a:cs typeface="Calibri"/>
            </a:endParaRPr>
          </a:p>
        </p:txBody>
      </p:sp>
      <p:sp>
        <p:nvSpPr>
          <p:cNvPr id="15" name="TextBox 14">
            <a:extLst>
              <a:ext uri="{FF2B5EF4-FFF2-40B4-BE49-F238E27FC236}">
                <a16:creationId xmlns:a16="http://schemas.microsoft.com/office/drawing/2014/main" id="{8EEF4B26-86D7-3471-D41D-4CAB6C1E5DA6}"/>
              </a:ext>
            </a:extLst>
          </p:cNvPr>
          <p:cNvSpPr txBox="1"/>
          <p:nvPr/>
        </p:nvSpPr>
        <p:spPr>
          <a:xfrm>
            <a:off x="2079107" y="6420838"/>
            <a:ext cx="9171413" cy="610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alibri"/>
                <a:ea typeface="Calibri"/>
                <a:cs typeface="Arial"/>
              </a:rPr>
              <a:t>Washington: Gilbert Stuart/Clark Art Institute; King: </a:t>
            </a:r>
            <a:r>
              <a:rPr lang="en-US" sz="1100" dirty="0">
                <a:solidFill>
                  <a:srgbClr val="FFFFFF"/>
                </a:solidFill>
                <a:latin typeface="Calibri"/>
                <a:ea typeface="+mn-lt"/>
                <a:cs typeface="Arial"/>
              </a:rPr>
              <a:t>Library of Congress Prints and Photographs Division, LC-DIG-ppmsc-01269; Columbus: Gift of J. Pierpont Morgan, 1900/Metropolitan Museum of Art, NYC; Lincoln: Library of Congress Prints and Photographs Division, 96522529</a:t>
            </a:r>
            <a:endParaRPr lang="en-US" sz="1100" dirty="0">
              <a:solidFill>
                <a:srgbClr val="000000"/>
              </a:solidFill>
              <a:latin typeface="Calibri"/>
              <a:ea typeface="+mn-lt"/>
              <a:cs typeface="Arial"/>
            </a:endParaRPr>
          </a:p>
          <a:p>
            <a:endParaRPr lang="en-US" sz="1100" dirty="0">
              <a:solidFill>
                <a:srgbClr val="FFFFFF"/>
              </a:solidFill>
              <a:latin typeface="Calibri"/>
              <a:ea typeface="Calibri"/>
              <a:cs typeface="Arial"/>
            </a:endParaRPr>
          </a:p>
        </p:txBody>
      </p:sp>
      <p:pic>
        <p:nvPicPr>
          <p:cNvPr id="16" name="Picture 15" descr="A person in a suit and tie&#10;&#10;Description automatically generated">
            <a:extLst>
              <a:ext uri="{FF2B5EF4-FFF2-40B4-BE49-F238E27FC236}">
                <a16:creationId xmlns:a16="http://schemas.microsoft.com/office/drawing/2014/main" id="{51212D5F-7403-0EC6-129A-B0C9B181C929}"/>
              </a:ext>
            </a:extLst>
          </p:cNvPr>
          <p:cNvPicPr>
            <a:picLocks noChangeAspect="1"/>
          </p:cNvPicPr>
          <p:nvPr/>
        </p:nvPicPr>
        <p:blipFill>
          <a:blip r:embed="rId7"/>
          <a:stretch>
            <a:fillRect/>
          </a:stretch>
        </p:blipFill>
        <p:spPr>
          <a:xfrm>
            <a:off x="3510855" y="3124387"/>
            <a:ext cx="2424070" cy="2862198"/>
          </a:xfrm>
          <a:prstGeom prst="rect">
            <a:avLst/>
          </a:prstGeom>
        </p:spPr>
      </p:pic>
    </p:spTree>
    <p:extLst>
      <p:ext uri="{BB962C8B-B14F-4D97-AF65-F5344CB8AC3E}">
        <p14:creationId xmlns:p14="http://schemas.microsoft.com/office/powerpoint/2010/main" val="299483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2" name="Object 1"/>
          <p:cNvSpPr/>
          <p:nvPr/>
        </p:nvSpPr>
        <p:spPr>
          <a:xfrm>
            <a:off x="428280" y="775259"/>
            <a:ext cx="12188952" cy="428890"/>
          </a:xfrm>
          <a:prstGeom prst="rect">
            <a:avLst/>
          </a:prstGeom>
          <a:noFill/>
        </p:spPr>
        <p:txBody>
          <a:bodyPr wrap="square" lIns="0" tIns="0" rIns="0" bIns="0" rtlCol="0" anchor="t"/>
          <a:lstStyle/>
          <a:p>
            <a:pPr>
              <a:lnSpc>
                <a:spcPts val="3378"/>
              </a:lnSpc>
            </a:pPr>
            <a:r>
              <a:rPr lang="en-US" sz="4200" dirty="0">
                <a:solidFill>
                  <a:schemeClr val="bg1"/>
                </a:solidFill>
                <a:latin typeface="Calibri"/>
                <a:ea typeface="+mn-lt"/>
                <a:cs typeface="+mn-lt"/>
              </a:rPr>
              <a:t>Evidence 1: Analyze and Take Notes</a:t>
            </a:r>
            <a:endParaRPr lang="en-US" dirty="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8188C92D-FA72-349D-C899-27A9322AA2EC}"/>
              </a:ext>
            </a:extLst>
          </p:cNvPr>
          <p:cNvGraphicFramePr>
            <a:graphicFrameLocks noGrp="1"/>
          </p:cNvGraphicFramePr>
          <p:nvPr>
            <p:extLst>
              <p:ext uri="{D42A27DB-BD31-4B8C-83A1-F6EECF244321}">
                <p14:modId xmlns:p14="http://schemas.microsoft.com/office/powerpoint/2010/main" val="1534663765"/>
              </p:ext>
            </p:extLst>
          </p:nvPr>
        </p:nvGraphicFramePr>
        <p:xfrm>
          <a:off x="388289" y="2499934"/>
          <a:ext cx="11425890" cy="4012427"/>
        </p:xfrm>
        <a:graphic>
          <a:graphicData uri="http://schemas.openxmlformats.org/drawingml/2006/table">
            <a:tbl>
              <a:tblPr firstRow="1" bandRow="1">
                <a:tableStyleId>{5C22544A-7EE6-4342-B048-85BDC9FD1C3A}</a:tableStyleId>
              </a:tblPr>
              <a:tblGrid>
                <a:gridCol w="2842591">
                  <a:extLst>
                    <a:ext uri="{9D8B030D-6E8A-4147-A177-3AD203B41FA5}">
                      <a16:colId xmlns:a16="http://schemas.microsoft.com/office/drawing/2014/main" val="2440542689"/>
                    </a:ext>
                  </a:extLst>
                </a:gridCol>
                <a:gridCol w="2758246">
                  <a:extLst>
                    <a:ext uri="{9D8B030D-6E8A-4147-A177-3AD203B41FA5}">
                      <a16:colId xmlns:a16="http://schemas.microsoft.com/office/drawing/2014/main" val="109583534"/>
                    </a:ext>
                  </a:extLst>
                </a:gridCol>
                <a:gridCol w="3304206">
                  <a:extLst>
                    <a:ext uri="{9D8B030D-6E8A-4147-A177-3AD203B41FA5}">
                      <a16:colId xmlns:a16="http://schemas.microsoft.com/office/drawing/2014/main" val="3675332713"/>
                    </a:ext>
                  </a:extLst>
                </a:gridCol>
                <a:gridCol w="2520847">
                  <a:extLst>
                    <a:ext uri="{9D8B030D-6E8A-4147-A177-3AD203B41FA5}">
                      <a16:colId xmlns:a16="http://schemas.microsoft.com/office/drawing/2014/main" val="3877600819"/>
                    </a:ext>
                  </a:extLst>
                </a:gridCol>
              </a:tblGrid>
              <a:tr h="4012427">
                <a:tc>
                  <a:txBody>
                    <a:bodyPr/>
                    <a:lstStyle/>
                    <a:p>
                      <a:pPr lvl="0" algn="l">
                        <a:lnSpc>
                          <a:spcPct val="100000"/>
                        </a:lnSpc>
                        <a:spcBef>
                          <a:spcPts val="0"/>
                        </a:spcBef>
                        <a:spcAft>
                          <a:spcPts val="0"/>
                        </a:spcAft>
                        <a:buNone/>
                      </a:pPr>
                      <a:r>
                        <a:rPr lang="en-US" sz="1400" b="0" i="0" u="none" strike="noStrike" noProof="0" dirty="0">
                          <a:solidFill>
                            <a:schemeClr val="bg1"/>
                          </a:solidFill>
                          <a:latin typeface="Calibri"/>
                        </a:rPr>
                        <a:t>1. Abraham Lincoln (193)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 George Washington (171)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 Christopher Columbus (149)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 Martin Luther King Jr. (86)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5. Saint Francis of Assisi (73)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6. Robert E. Lee (59)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7. Casimir Pulaski (51)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8. Benjamin Franklin (48)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9. John F. Kennedy (44)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10. Thomas Jefferson (36)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11. Ulysses S. Grant (35)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12. Stonewall Jackson (33)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13. Jefferson Davis (30)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14. Marquis de Lafayette (30) </a:t>
                      </a:r>
                      <a:endParaRPr lang="en-US" sz="1400" dirty="0">
                        <a:solidFill>
                          <a:schemeClr val="bg1"/>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15. Andrew Jackson (27)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16. Theodore Roosevelt (27)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17. William McKinley (27)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18. Joan of Arc (26)</a:t>
                      </a:r>
                      <a:endParaRPr lang="en-US" dirty="0">
                        <a:latin typeface="Calibri"/>
                      </a:endParaRPr>
                    </a:p>
                  </a:txBody>
                  <a:tcPr>
                    <a:noFill/>
                  </a:tcPr>
                </a:tc>
                <a:tc>
                  <a:txBody>
                    <a:bodyPr/>
                    <a:lstStyle/>
                    <a:p>
                      <a:pPr lvl="0" algn="l">
                        <a:lnSpc>
                          <a:spcPct val="100000"/>
                        </a:lnSpc>
                        <a:spcBef>
                          <a:spcPts val="0"/>
                        </a:spcBef>
                        <a:spcAft>
                          <a:spcPts val="0"/>
                        </a:spcAft>
                        <a:buNone/>
                      </a:pPr>
                      <a:r>
                        <a:rPr lang="en-US" sz="1400" b="0" i="0" u="none" strike="noStrike" noProof="0" dirty="0">
                          <a:solidFill>
                            <a:schemeClr val="bg1"/>
                          </a:solidFill>
                          <a:latin typeface="Calibri"/>
                        </a:rPr>
                        <a:t>19. Nathan Hale (24)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20. William Shakespeare (24)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21. José Marti (23)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22. Thaddeus Kosciuszko (22)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23. William Clark (22)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24. Harriet Tubman (21)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25. Tecumseh (21) </a:t>
                      </a:r>
                    </a:p>
                    <a:p>
                      <a:pPr lvl="0" algn="l">
                        <a:lnSpc>
                          <a:spcPct val="100000"/>
                        </a:lnSpc>
                        <a:spcBef>
                          <a:spcPts val="0"/>
                        </a:spcBef>
                        <a:spcAft>
                          <a:spcPts val="0"/>
                        </a:spcAft>
                        <a:buNone/>
                      </a:pPr>
                      <a:r>
                        <a:rPr lang="en-US" sz="1400" b="0" i="0" u="none" strike="noStrike" noProof="0" dirty="0">
                          <a:solidFill>
                            <a:schemeClr val="bg1"/>
                          </a:solidFill>
                          <a:latin typeface="Calibri"/>
                        </a:rPr>
                        <a:t>26. Alexander Hamilton (20)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27. Junípero Serra (20)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28. Sacagawea (20)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29. Frederick Douglass (19)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30. Martin Luther (19)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31. Jacques Marquette (18)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32. Dwight Eisenhower (17)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33. Franklin D. Roosevelt (17)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34. Anthony Wayne (16)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35. Merriweather Lewis (16) </a:t>
                      </a:r>
                      <a:endParaRPr lang="en-US" dirty="0">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36. Simón Bolivar (16)</a:t>
                      </a:r>
                      <a:endParaRPr lang="en-US" dirty="0">
                        <a:latin typeface="Calibri"/>
                      </a:endParaRPr>
                    </a:p>
                  </a:txBody>
                  <a:tcPr>
                    <a:noFill/>
                  </a:tcPr>
                </a:tc>
                <a:tc>
                  <a:txBody>
                    <a:bodyPr/>
                    <a:lstStyle/>
                    <a:p>
                      <a:pPr lvl="0" algn="l">
                        <a:lnSpc>
                          <a:spcPct val="100000"/>
                        </a:lnSpc>
                        <a:spcBef>
                          <a:spcPts val="0"/>
                        </a:spcBef>
                        <a:spcAft>
                          <a:spcPts val="0"/>
                        </a:spcAft>
                        <a:buNone/>
                      </a:pPr>
                      <a:r>
                        <a:rPr lang="en-US" sz="1400" b="0" i="0" u="none" strike="noStrike" noProof="0" dirty="0">
                          <a:solidFill>
                            <a:schemeClr val="bg1"/>
                          </a:solidFill>
                          <a:latin typeface="Calibri"/>
                        </a:rPr>
                        <a:t>37. Robert L. Burns (15)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38. St. Paul (15)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39. Washington Irving (14)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40. William Penn (14)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41. George Rogers Clark (13)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42. John Marshall (13)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43. John Sullivan (13)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44. Nathan Bedford Forrest (13)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45. Oliver Hazard Perry (13)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46. Sam Houston (13)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47. Daniel Boone (12)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48. David Glasgow Farragut (12)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49. James Garfield (12) </a:t>
                      </a:r>
                      <a:endParaRPr lang="en-US" sz="1400" b="1" i="0" u="none" strike="noStrike" noProof="0" dirty="0">
                        <a:solidFill>
                          <a:srgbClr val="000000"/>
                        </a:solidFill>
                        <a:latin typeface="Calibri"/>
                      </a:endParaRPr>
                    </a:p>
                    <a:p>
                      <a:pPr lvl="0" algn="l">
                        <a:lnSpc>
                          <a:spcPct val="100000"/>
                        </a:lnSpc>
                        <a:spcBef>
                          <a:spcPts val="0"/>
                        </a:spcBef>
                        <a:spcAft>
                          <a:spcPts val="0"/>
                        </a:spcAft>
                        <a:buNone/>
                      </a:pPr>
                      <a:r>
                        <a:rPr lang="en-US" sz="1400" b="0" i="0" u="none" strike="noStrike" noProof="0" dirty="0">
                          <a:solidFill>
                            <a:schemeClr val="bg1"/>
                          </a:solidFill>
                          <a:latin typeface="Calibri"/>
                        </a:rPr>
                        <a:t>50. John Logan (12) </a:t>
                      </a:r>
                      <a:endParaRPr lang="en-US" dirty="0">
                        <a:latin typeface="Calibri"/>
                      </a:endParaRPr>
                    </a:p>
                  </a:txBody>
                  <a:tcPr>
                    <a:noFill/>
                  </a:tcPr>
                </a:tc>
                <a:tc>
                  <a:txBody>
                    <a:bodyPr/>
                    <a:lstStyle/>
                    <a:p>
                      <a:pPr lvl="0" algn="l">
                        <a:lnSpc>
                          <a:spcPct val="100000"/>
                        </a:lnSpc>
                        <a:spcBef>
                          <a:spcPts val="0"/>
                        </a:spcBef>
                        <a:spcAft>
                          <a:spcPts val="0"/>
                        </a:spcAft>
                        <a:buNone/>
                      </a:pPr>
                      <a:r>
                        <a:rPr lang="en-US" sz="1800" b="0" i="0" u="none" strike="noStrike" noProof="0" dirty="0">
                          <a:solidFill>
                            <a:schemeClr val="bg1"/>
                          </a:solidFill>
                          <a:latin typeface="Calibri"/>
                        </a:rPr>
                        <a:t>Among the top 50 individuals commemorated, Confederate leaders outperformed women by four to three. Half of this group of 50 owned enslaved people, and all but six of these were white men. </a:t>
                      </a:r>
                      <a:endParaRPr lang="en-US" sz="1800" dirty="0">
                        <a:latin typeface="Calibri"/>
                      </a:endParaRPr>
                    </a:p>
                  </a:txBody>
                  <a:tcPr>
                    <a:noFill/>
                  </a:tcPr>
                </a:tc>
                <a:extLst>
                  <a:ext uri="{0D108BD9-81ED-4DB2-BD59-A6C34878D82A}">
                    <a16:rowId xmlns:a16="http://schemas.microsoft.com/office/drawing/2014/main" val="476822299"/>
                  </a:ext>
                </a:extLst>
              </a:tr>
            </a:tbl>
          </a:graphicData>
        </a:graphic>
      </p:graphicFrame>
      <p:sp>
        <p:nvSpPr>
          <p:cNvPr id="4" name="TextBox 3">
            <a:extLst>
              <a:ext uri="{FF2B5EF4-FFF2-40B4-BE49-F238E27FC236}">
                <a16:creationId xmlns:a16="http://schemas.microsoft.com/office/drawing/2014/main" id="{A70DFD35-CC30-A8C6-A593-71C36B003F3C}"/>
              </a:ext>
            </a:extLst>
          </p:cNvPr>
          <p:cNvSpPr txBox="1"/>
          <p:nvPr/>
        </p:nvSpPr>
        <p:spPr>
          <a:xfrm>
            <a:off x="396240" y="2042160"/>
            <a:ext cx="84328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Calibri"/>
                <a:ea typeface="Calibri"/>
                <a:cs typeface="Calibri"/>
              </a:rPr>
              <a:t>Who has the most public memorials? And how many?</a:t>
            </a:r>
            <a:r>
              <a:rPr lang="en-US" sz="2400" dirty="0">
                <a:latin typeface="Calibri"/>
                <a:ea typeface="Calibri"/>
                <a:cs typeface="Calibri"/>
              </a:rPr>
              <a:t>​</a:t>
            </a:r>
            <a:endParaRPr lang="en-US" dirty="0">
              <a:latin typeface="Calibri"/>
              <a:ea typeface="Calibri"/>
              <a:cs typeface="Calibri"/>
            </a:endParaRPr>
          </a:p>
        </p:txBody>
      </p:sp>
    </p:spTree>
    <p:extLst>
      <p:ext uri="{BB962C8B-B14F-4D97-AF65-F5344CB8AC3E}">
        <p14:creationId xmlns:p14="http://schemas.microsoft.com/office/powerpoint/2010/main" val="3475437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5" name="Object 4"/>
          <p:cNvSpPr/>
          <p:nvPr/>
        </p:nvSpPr>
        <p:spPr>
          <a:xfrm>
            <a:off x="389242" y="2347738"/>
            <a:ext cx="11324860" cy="3712054"/>
          </a:xfrm>
          <a:prstGeom prst="rect">
            <a:avLst/>
          </a:prstGeom>
          <a:noFill/>
        </p:spPr>
        <p:txBody>
          <a:bodyPr wrap="square" lIns="0" tIns="0" rIns="0" bIns="0" rtlCol="0" anchor="t"/>
          <a:lstStyle/>
          <a:p>
            <a:r>
              <a:rPr lang="en" sz="2400" dirty="0">
                <a:solidFill>
                  <a:schemeClr val="bg1"/>
                </a:solidFill>
                <a:latin typeface="Calibri"/>
                <a:ea typeface="Calibri"/>
                <a:cs typeface="Calibri"/>
              </a:rPr>
              <a:t>View the </a:t>
            </a:r>
            <a:r>
              <a:rPr lang="en" sz="2400" dirty="0">
                <a:solidFill>
                  <a:srgbClr val="0093B2"/>
                </a:solidFill>
                <a:latin typeface="Calibri"/>
                <a:ea typeface="Calibri"/>
                <a:cs typeface="Calibri"/>
                <a:hlinkClick r:id="rId4">
                  <a:extLst>
                    <a:ext uri="{A12FA001-AC4F-418D-AE19-62706E023703}">
                      <ahyp:hlinkClr xmlns:ahyp="http://schemas.microsoft.com/office/drawing/2018/hyperlinkcolor" val="tx"/>
                    </a:ext>
                  </a:extLst>
                </a:hlinkClick>
              </a:rPr>
              <a:t>Linked Image</a:t>
            </a:r>
            <a:br>
              <a:rPr lang="en" sz="2400" dirty="0">
                <a:latin typeface="Calibri"/>
                <a:ea typeface="Calibri"/>
                <a:cs typeface="Calibri"/>
              </a:rPr>
            </a:br>
            <a:endParaRPr lang="en-US">
              <a:solidFill>
                <a:schemeClr val="bg1"/>
              </a:solidFill>
              <a:latin typeface="Calibri"/>
              <a:ea typeface="Calibri"/>
              <a:cs typeface="Calibri"/>
            </a:endParaRPr>
          </a:p>
          <a:p>
            <a:pPr marL="800100" lvl="1" indent="-342900">
              <a:buFont typeface="Arial"/>
              <a:buChar char="•"/>
            </a:pPr>
            <a:r>
              <a:rPr lang="en" sz="2400" dirty="0">
                <a:solidFill>
                  <a:schemeClr val="bg1"/>
                </a:solidFill>
                <a:latin typeface="Calibri"/>
                <a:ea typeface="Calibri"/>
                <a:cs typeface="Calibri"/>
              </a:rPr>
              <a:t>What do you see?</a:t>
            </a:r>
            <a:br>
              <a:rPr lang="en" sz="2400" dirty="0">
                <a:latin typeface="Calibri"/>
                <a:ea typeface="Calibri"/>
                <a:cs typeface="Calibri"/>
              </a:rPr>
            </a:br>
            <a:endParaRPr lang="en" sz="2400">
              <a:solidFill>
                <a:schemeClr val="bg1"/>
              </a:solidFill>
              <a:latin typeface="Calibri"/>
              <a:ea typeface="Calibri"/>
              <a:cs typeface="Calibri"/>
            </a:endParaRPr>
          </a:p>
          <a:p>
            <a:pPr marL="800100" lvl="1" indent="-342900">
              <a:buFont typeface="Arial"/>
              <a:buChar char="•"/>
            </a:pPr>
            <a:r>
              <a:rPr lang="en" sz="2400" dirty="0">
                <a:solidFill>
                  <a:schemeClr val="bg1"/>
                </a:solidFill>
                <a:latin typeface="Calibri"/>
                <a:ea typeface="Calibri"/>
                <a:cs typeface="Calibri"/>
              </a:rPr>
              <a:t>What do you </a:t>
            </a:r>
            <a:r>
              <a:rPr lang="en" sz="2400" b="1" dirty="0">
                <a:solidFill>
                  <a:schemeClr val="bg1"/>
                </a:solidFill>
                <a:latin typeface="Calibri"/>
                <a:ea typeface="Calibri"/>
                <a:cs typeface="Calibri"/>
              </a:rPr>
              <a:t>think</a:t>
            </a:r>
            <a:r>
              <a:rPr lang="en" sz="2400" dirty="0">
                <a:solidFill>
                  <a:schemeClr val="bg1"/>
                </a:solidFill>
                <a:latin typeface="Calibri"/>
                <a:ea typeface="Calibri"/>
                <a:cs typeface="Calibri"/>
              </a:rPr>
              <a:t> is going on?</a:t>
            </a:r>
            <a:br>
              <a:rPr lang="en" sz="2400" dirty="0">
                <a:latin typeface="Calibri"/>
                <a:ea typeface="Calibri"/>
                <a:cs typeface="Calibri"/>
              </a:rPr>
            </a:br>
            <a:endParaRPr lang="en" sz="2400">
              <a:latin typeface="Calibri"/>
              <a:ea typeface="Calibri"/>
              <a:cs typeface="Calibri"/>
            </a:endParaRPr>
          </a:p>
          <a:p>
            <a:pPr marL="800100" lvl="1" indent="-342900">
              <a:buFont typeface="Arial"/>
              <a:buChar char="•"/>
            </a:pPr>
            <a:r>
              <a:rPr lang="en" sz="2400" dirty="0">
                <a:solidFill>
                  <a:schemeClr val="bg1"/>
                </a:solidFill>
                <a:latin typeface="Calibri"/>
                <a:ea typeface="Calibri"/>
                <a:cs typeface="Calibri"/>
              </a:rPr>
              <a:t>What do you wonder? </a:t>
            </a:r>
            <a:br>
              <a:rPr lang="en" sz="2400" dirty="0">
                <a:latin typeface="Calibri"/>
                <a:ea typeface="Calibri"/>
                <a:cs typeface="Calibri"/>
              </a:rPr>
            </a:br>
            <a:endParaRPr lang="en" sz="2400">
              <a:latin typeface="Calibri"/>
              <a:ea typeface="Calibri"/>
              <a:cs typeface="Calibri"/>
            </a:endParaRPr>
          </a:p>
          <a:p>
            <a:pPr marL="800100" lvl="1" indent="-342900">
              <a:buFont typeface="Arial"/>
              <a:buChar char="•"/>
            </a:pPr>
            <a:r>
              <a:rPr lang="en" sz="2400" dirty="0">
                <a:solidFill>
                  <a:schemeClr val="bg1"/>
                </a:solidFill>
                <a:latin typeface="Calibri"/>
                <a:ea typeface="Calibri"/>
                <a:cs typeface="Calibri"/>
              </a:rPr>
              <a:t>How does this image make you </a:t>
            </a:r>
            <a:r>
              <a:rPr lang="en" sz="2400" b="1" dirty="0">
                <a:solidFill>
                  <a:schemeClr val="bg1"/>
                </a:solidFill>
                <a:latin typeface="Calibri"/>
                <a:ea typeface="Calibri"/>
                <a:cs typeface="Calibri"/>
              </a:rPr>
              <a:t>feel?</a:t>
            </a: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1">
            <a:extLst>
              <a:ext uri="{FF2B5EF4-FFF2-40B4-BE49-F238E27FC236}">
                <a16:creationId xmlns:a16="http://schemas.microsoft.com/office/drawing/2014/main" id="{D9E494C0-444F-DE7F-1E37-09CC3D2387AE}"/>
              </a:ext>
            </a:extLst>
          </p:cNvPr>
          <p:cNvSpPr/>
          <p:nvPr/>
        </p:nvSpPr>
        <p:spPr>
          <a:xfrm>
            <a:off x="387640" y="66261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See, Think, Wonder, Feel</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170154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98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9BEC35-1505-E1C1-68A6-7BA226C2EF02}"/>
              </a:ext>
            </a:extLst>
          </p:cNvPr>
          <p:cNvSpPr/>
          <p:nvPr/>
        </p:nvSpPr>
        <p:spPr>
          <a:xfrm>
            <a:off x="0" y="0"/>
            <a:ext cx="12192000" cy="1548581"/>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9" name="Object 11" descr="preencoded.png">
            <a:extLst>
              <a:ext uri="{FF2B5EF4-FFF2-40B4-BE49-F238E27FC236}">
                <a16:creationId xmlns:a16="http://schemas.microsoft.com/office/drawing/2014/main" id="{51B29732-5C10-FC1B-0EB6-87B65075E09B}"/>
              </a:ext>
            </a:extLst>
          </p:cNvPr>
          <p:cNvPicPr>
            <a:picLocks noChangeAspect="1"/>
          </p:cNvPicPr>
          <p:nvPr/>
        </p:nvPicPr>
        <p:blipFill>
          <a:blip r:embed="rId3"/>
          <a:stretch>
            <a:fillRect/>
          </a:stretch>
        </p:blipFill>
        <p:spPr>
          <a:xfrm>
            <a:off x="11384291" y="6051624"/>
            <a:ext cx="604686" cy="604686"/>
          </a:xfrm>
          <a:prstGeom prst="rect">
            <a:avLst/>
          </a:prstGeom>
        </p:spPr>
      </p:pic>
      <p:sp>
        <p:nvSpPr>
          <p:cNvPr id="5" name="Object 4"/>
          <p:cNvSpPr/>
          <p:nvPr/>
        </p:nvSpPr>
        <p:spPr>
          <a:xfrm>
            <a:off x="389242" y="2347738"/>
            <a:ext cx="3340267" cy="3715699"/>
          </a:xfrm>
          <a:prstGeom prst="rect">
            <a:avLst/>
          </a:prstGeom>
          <a:noFill/>
        </p:spPr>
        <p:txBody>
          <a:bodyPr wrap="square" lIns="0" tIns="0" rIns="0" bIns="0" rtlCol="0" anchor="t"/>
          <a:lstStyle/>
          <a:p>
            <a:pPr marL="342900" indent="-342900">
              <a:buFont typeface="Arial"/>
              <a:buChar char="•"/>
            </a:pPr>
            <a:r>
              <a:rPr lang="en" sz="2400">
                <a:solidFill>
                  <a:schemeClr val="bg1"/>
                </a:solidFill>
                <a:latin typeface="Calibri"/>
                <a:ea typeface="Calibri"/>
                <a:cs typeface="Calibri"/>
              </a:rPr>
              <a:t>What do you know about this flag? </a:t>
            </a:r>
            <a:br>
              <a:rPr lang="en" sz="2400">
                <a:solidFill>
                  <a:schemeClr val="bg1"/>
                </a:solidFill>
                <a:latin typeface="Calibri"/>
                <a:ea typeface="Calibri"/>
                <a:cs typeface="Calibri"/>
              </a:rPr>
            </a:br>
            <a:endParaRPr lang="en-US">
              <a:solidFill>
                <a:srgbClr val="000000"/>
              </a:solidFill>
              <a:latin typeface="Calibri"/>
              <a:ea typeface="Calibri"/>
              <a:cs typeface="Calibri"/>
            </a:endParaRPr>
          </a:p>
          <a:p>
            <a:pPr marL="342900" indent="-342900">
              <a:buFont typeface="Arial"/>
              <a:buChar char="•"/>
            </a:pPr>
            <a:r>
              <a:rPr lang="en" sz="2400">
                <a:solidFill>
                  <a:schemeClr val="bg1"/>
                </a:solidFill>
                <a:latin typeface="Calibri"/>
                <a:ea typeface="Calibri"/>
                <a:cs typeface="Calibri"/>
              </a:rPr>
              <a:t>What would you do if your roommate hung this up in your college dorm room? </a:t>
            </a:r>
            <a:endParaRPr lang="en">
              <a:latin typeface="Calibri"/>
              <a:ea typeface="Calibri"/>
              <a:cs typeface="Calibri"/>
            </a:endParaRPr>
          </a:p>
        </p:txBody>
      </p:sp>
      <p:sp>
        <p:nvSpPr>
          <p:cNvPr id="8" name="Rectangle 7">
            <a:extLst>
              <a:ext uri="{FF2B5EF4-FFF2-40B4-BE49-F238E27FC236}">
                <a16:creationId xmlns:a16="http://schemas.microsoft.com/office/drawing/2014/main" id="{D8454D52-F972-7F40-6F53-57C1A4C34EF5}"/>
              </a:ext>
            </a:extLst>
          </p:cNvPr>
          <p:cNvSpPr/>
          <p:nvPr/>
        </p:nvSpPr>
        <p:spPr>
          <a:xfrm>
            <a:off x="393289" y="1966451"/>
            <a:ext cx="1118419" cy="73742"/>
          </a:xfrm>
          <a:prstGeom prst="rect">
            <a:avLst/>
          </a:prstGeom>
          <a:solidFill>
            <a:srgbClr val="009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ed and blue flag with white stars&#10;&#10;Description automatically generated">
            <a:extLst>
              <a:ext uri="{FF2B5EF4-FFF2-40B4-BE49-F238E27FC236}">
                <a16:creationId xmlns:a16="http://schemas.microsoft.com/office/drawing/2014/main" id="{5FDA56EF-7FAC-0C01-CADB-5E3061500956}"/>
              </a:ext>
            </a:extLst>
          </p:cNvPr>
          <p:cNvPicPr>
            <a:picLocks noChangeAspect="1"/>
          </p:cNvPicPr>
          <p:nvPr/>
        </p:nvPicPr>
        <p:blipFill>
          <a:blip r:embed="rId4"/>
          <a:stretch>
            <a:fillRect/>
          </a:stretch>
        </p:blipFill>
        <p:spPr>
          <a:xfrm>
            <a:off x="4221798" y="1680584"/>
            <a:ext cx="6751132" cy="4311425"/>
          </a:xfrm>
          <a:prstGeom prst="rect">
            <a:avLst/>
          </a:prstGeom>
        </p:spPr>
      </p:pic>
      <p:sp>
        <p:nvSpPr>
          <p:cNvPr id="4" name="Object 1">
            <a:extLst>
              <a:ext uri="{FF2B5EF4-FFF2-40B4-BE49-F238E27FC236}">
                <a16:creationId xmlns:a16="http://schemas.microsoft.com/office/drawing/2014/main" id="{B7ED6BBE-F088-A603-5D54-FB65FAAA7C51}"/>
              </a:ext>
            </a:extLst>
          </p:cNvPr>
          <p:cNvSpPr/>
          <p:nvPr/>
        </p:nvSpPr>
        <p:spPr>
          <a:xfrm>
            <a:off x="387640" y="601656"/>
            <a:ext cx="12188952" cy="428890"/>
          </a:xfrm>
          <a:prstGeom prst="rect">
            <a:avLst/>
          </a:prstGeom>
          <a:noFill/>
        </p:spPr>
        <p:txBody>
          <a:bodyPr wrap="square" lIns="0" tIns="0" rIns="0" bIns="0" rtlCol="0" anchor="t"/>
          <a:lstStyle/>
          <a:p>
            <a:pPr>
              <a:lnSpc>
                <a:spcPts val="3378"/>
              </a:lnSpc>
            </a:pPr>
            <a:r>
              <a:rPr lang="en-US" sz="4800">
                <a:solidFill>
                  <a:schemeClr val="bg1"/>
                </a:solidFill>
                <a:latin typeface="Calibri"/>
                <a:ea typeface="Calibri"/>
                <a:cs typeface="Calibri"/>
              </a:rPr>
              <a:t>Discuss</a:t>
            </a:r>
            <a:endParaRPr lang="en-US">
              <a:solidFill>
                <a:schemeClr val="bg1"/>
              </a:solidFill>
              <a:latin typeface="Calibri"/>
              <a:ea typeface="Calibri"/>
              <a:cs typeface="Calibri"/>
            </a:endParaRPr>
          </a:p>
        </p:txBody>
      </p:sp>
      <p:sp>
        <p:nvSpPr>
          <p:cNvPr id="11" name="TextBox 10">
            <a:extLst>
              <a:ext uri="{FF2B5EF4-FFF2-40B4-BE49-F238E27FC236}">
                <a16:creationId xmlns:a16="http://schemas.microsoft.com/office/drawing/2014/main" id="{C0343588-F331-9FA9-737A-53C4D75A0206}"/>
              </a:ext>
            </a:extLst>
          </p:cNvPr>
          <p:cNvSpPr txBox="1"/>
          <p:nvPr/>
        </p:nvSpPr>
        <p:spPr>
          <a:xfrm>
            <a:off x="8045241" y="6036155"/>
            <a:ext cx="30336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rgbClr val="FFFFFF"/>
                </a:solidFill>
                <a:latin typeface="Calibri"/>
                <a:ea typeface="Calibri"/>
                <a:cs typeface="Calibri"/>
              </a:rPr>
              <a:t>William Porcher Miles/Wikimedia Commons</a:t>
            </a:r>
            <a:endParaRPr lang="en-US">
              <a:latin typeface="Calibri"/>
              <a:ea typeface="Calibri"/>
              <a:cs typeface="Calibri"/>
            </a:endParaRPr>
          </a:p>
          <a:p>
            <a:pPr algn="r"/>
            <a:endParaRPr lang="en-US" sz="1100">
              <a:solidFill>
                <a:srgbClr val="FFFFFF"/>
              </a:solidFill>
              <a:latin typeface="Calibri"/>
              <a:ea typeface="Calibri"/>
              <a:cs typeface="Calibri"/>
            </a:endParaRPr>
          </a:p>
        </p:txBody>
      </p:sp>
    </p:spTree>
    <p:extLst>
      <p:ext uri="{BB962C8B-B14F-4D97-AF65-F5344CB8AC3E}">
        <p14:creationId xmlns:p14="http://schemas.microsoft.com/office/powerpoint/2010/main" val="23722585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076b7d3-9947-4bf6-bd21-00144c846d52" xsi:nil="true"/>
    <SharedWithUsers xmlns="8076b7d3-9947-4bf6-bd21-00144c846d52">
      <UserInfo>
        <DisplayName>Kim Moore</DisplayName>
        <AccountId>166</AccountId>
        <AccountType/>
      </UserInfo>
    </SharedWithUsers>
    <lcf76f155ced4ddcb4097134ff3c332f xmlns="b74aa9de-30c7-4762-815a-b8c257252282">
      <Terms xmlns="http://schemas.microsoft.com/office/infopath/2007/PartnerControls"/>
    </lcf76f155ced4ddcb4097134ff3c332f>
    <MediaLengthInSeconds xmlns="b74aa9de-30c7-4762-815a-b8c2572522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0673FD70D1FD43B7B8E59EF22B0311" ma:contentTypeVersion="19" ma:contentTypeDescription="Create a new document." ma:contentTypeScope="" ma:versionID="9b4c71eb9f0cc7c09b638b34d71e9c9c">
  <xsd:schema xmlns:xsd="http://www.w3.org/2001/XMLSchema" xmlns:xs="http://www.w3.org/2001/XMLSchema" xmlns:p="http://schemas.microsoft.com/office/2006/metadata/properties" xmlns:ns2="b74aa9de-30c7-4762-815a-b8c257252282" xmlns:ns3="8076b7d3-9947-4bf6-bd21-00144c846d52" targetNamespace="http://schemas.microsoft.com/office/2006/metadata/properties" ma:root="true" ma:fieldsID="8054a907695199ddb210b1ebd68c32d4" ns2:_="" ns3:_="">
    <xsd:import namespace="b74aa9de-30c7-4762-815a-b8c257252282"/>
    <xsd:import namespace="8076b7d3-9947-4bf6-bd21-00144c846d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aa9de-30c7-4762-815a-b8c2572522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f03657-2453-448c-b7c8-9c0fdfefc2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76b7d3-9947-4bf6-bd21-00144c846d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8d3f57-a526-4c79-bb2a-c9ac8016f60b}" ma:internalName="TaxCatchAll" ma:showField="CatchAllData" ma:web="8076b7d3-9947-4bf6-bd21-00144c846d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47F963-C346-491E-9DF9-3A7C319B5BCE}">
  <ds:schemaRefs>
    <ds:schemaRef ds:uri="7deed2c8-7393-40df-b2a5-2677c681f1c9"/>
    <ds:schemaRef ds:uri="8076b7d3-9947-4bf6-bd21-00144c846d52"/>
    <ds:schemaRef ds:uri="9d99a374-df40-4f2a-9b3d-37502b50c6e7"/>
    <ds:schemaRef ds:uri="b74aa9de-30c7-4762-815a-b8c25725228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5914618-20AF-492B-B70D-E2A7432D17D9}">
  <ds:schemaRefs>
    <ds:schemaRef ds:uri="8076b7d3-9947-4bf6-bd21-00144c846d52"/>
    <ds:schemaRef ds:uri="b74aa9de-30c7-4762-815a-b8c2572522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5344F6-6EE6-4A45-BE1C-92FF23C790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39</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238</cp:revision>
  <dcterms:created xsi:type="dcterms:W3CDTF">2023-03-20T23:37:49Z</dcterms:created>
  <dcterms:modified xsi:type="dcterms:W3CDTF">2024-02-21T22:43:53Z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0x0101006A0673FD70D1FD43B7B8E59EF22B0311</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xd_Signature">
    <vt:lpwstr/>
  </property>
  <property fmtid="{D5CDD505-2E9C-101B-9397-08002B2CF9AE}" pid="11" name="TriggerFlowInfo">
    <vt:lpwstr/>
  </property>
</Properties>
</file>